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7" r:id="rId2"/>
    <p:sldId id="258" r:id="rId3"/>
    <p:sldId id="312" r:id="rId4"/>
    <p:sldId id="372" r:id="rId5"/>
    <p:sldId id="371" r:id="rId6"/>
    <p:sldId id="313" r:id="rId7"/>
    <p:sldId id="327" r:id="rId8"/>
    <p:sldId id="328" r:id="rId9"/>
    <p:sldId id="325" r:id="rId10"/>
    <p:sldId id="326" r:id="rId11"/>
    <p:sldId id="310" r:id="rId12"/>
    <p:sldId id="311"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5" r:id="rId26"/>
    <p:sldId id="346" r:id="rId27"/>
    <p:sldId id="347" r:id="rId28"/>
    <p:sldId id="348" r:id="rId29"/>
    <p:sldId id="349" r:id="rId30"/>
    <p:sldId id="308" r:id="rId31"/>
    <p:sldId id="256" r:id="rId32"/>
    <p:sldId id="259" r:id="rId33"/>
    <p:sldId id="329" r:id="rId34"/>
    <p:sldId id="330" r:id="rId35"/>
    <p:sldId id="331" r:id="rId36"/>
    <p:sldId id="332" r:id="rId37"/>
    <p:sldId id="351" r:id="rId38"/>
    <p:sldId id="352" r:id="rId39"/>
    <p:sldId id="368" r:id="rId40"/>
    <p:sldId id="369" r:id="rId41"/>
    <p:sldId id="361" r:id="rId42"/>
    <p:sldId id="362" r:id="rId43"/>
    <p:sldId id="363" r:id="rId44"/>
    <p:sldId id="364" r:id="rId45"/>
    <p:sldId id="365" r:id="rId46"/>
    <p:sldId id="350" r:id="rId47"/>
    <p:sldId id="366" r:id="rId48"/>
    <p:sldId id="353" r:id="rId49"/>
    <p:sldId id="367" r:id="rId50"/>
    <p:sldId id="354" r:id="rId51"/>
    <p:sldId id="355" r:id="rId52"/>
    <p:sldId id="356" r:id="rId53"/>
    <p:sldId id="357" r:id="rId54"/>
    <p:sldId id="358" r:id="rId55"/>
    <p:sldId id="373" r:id="rId56"/>
    <p:sldId id="374" r:id="rId57"/>
    <p:sldId id="359" r:id="rId58"/>
    <p:sldId id="360" r:id="rId59"/>
    <p:sldId id="269" r:id="rId6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26" autoAdjust="0"/>
    <p:restoredTop sz="93850" autoAdjust="0"/>
  </p:normalViewPr>
  <p:slideViewPr>
    <p:cSldViewPr snapToGrid="0">
      <p:cViewPr>
        <p:scale>
          <a:sx n="80" d="100"/>
          <a:sy n="80" d="100"/>
        </p:scale>
        <p:origin x="1142" y="3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FBF7B-4AC3-404D-A3A5-CD9F2D69690B}" type="doc">
      <dgm:prSet loTypeId="urn:microsoft.com/office/officeart/2008/layout/VerticalCurvedList" loCatId="list" qsTypeId="urn:microsoft.com/office/officeart/2005/8/quickstyle/simple5" qsCatId="simple" csTypeId="urn:microsoft.com/office/officeart/2005/8/colors/accent1_2" csCatId="accent1" phldr="1"/>
      <dgm:spPr/>
      <dgm:t>
        <a:bodyPr/>
        <a:lstStyle/>
        <a:p>
          <a:endParaRPr lang="en-AE"/>
        </a:p>
      </dgm:t>
    </dgm:pt>
    <dgm:pt modelId="{F5115344-8F15-431A-8E45-76F9F13C9B64}">
      <dgm:prSet phldrT="[Text]" custT="1"/>
      <dgm:spPr/>
      <dgm:t>
        <a:bodyPr/>
        <a:lstStyle/>
        <a:p>
          <a:r>
            <a:rPr lang="en-US" sz="3600" dirty="0"/>
            <a:t>Dataset</a:t>
          </a:r>
          <a:endParaRPr lang="en-AE" sz="3600" dirty="0"/>
        </a:p>
      </dgm:t>
    </dgm:pt>
    <dgm:pt modelId="{6EBF364E-53F9-485D-8369-6B0970879D11}" type="parTrans" cxnId="{5A515DAC-E009-4060-921E-1A76F83DD647}">
      <dgm:prSet/>
      <dgm:spPr/>
      <dgm:t>
        <a:bodyPr/>
        <a:lstStyle/>
        <a:p>
          <a:endParaRPr lang="en-AE"/>
        </a:p>
      </dgm:t>
    </dgm:pt>
    <dgm:pt modelId="{2480EEE8-2BC5-4029-9D6A-192BE0957820}" type="sibTrans" cxnId="{5A515DAC-E009-4060-921E-1A76F83DD647}">
      <dgm:prSet/>
      <dgm:spPr/>
      <dgm:t>
        <a:bodyPr/>
        <a:lstStyle/>
        <a:p>
          <a:endParaRPr lang="en-AE"/>
        </a:p>
      </dgm:t>
    </dgm:pt>
    <dgm:pt modelId="{7652429B-CBA0-4FA3-953E-42466180A53F}">
      <dgm:prSet phldrT="[Text]" custT="1"/>
      <dgm:spPr/>
      <dgm:t>
        <a:bodyPr/>
        <a:lstStyle/>
        <a:p>
          <a:r>
            <a:rPr lang="en-US" sz="3600" dirty="0"/>
            <a:t>Le mod</a:t>
          </a:r>
          <a:r>
            <a:rPr lang="fr-FR" sz="3600" b="0" dirty="0">
              <a:solidFill>
                <a:schemeClr val="bg1"/>
              </a:solidFill>
              <a:effectLst/>
              <a:latin typeface="+mn-lt"/>
              <a:ea typeface="+mn-ea"/>
              <a:cs typeface="+mn-cs"/>
            </a:rPr>
            <a:t>è</a:t>
          </a:r>
          <a:r>
            <a:rPr lang="en-US" sz="3600" dirty="0"/>
            <a:t>le et ses param</a:t>
          </a:r>
          <a:r>
            <a:rPr lang="fr-FR" sz="3600" b="0" dirty="0">
              <a:solidFill>
                <a:schemeClr val="bg1"/>
              </a:solidFill>
              <a:effectLst/>
              <a:latin typeface="+mn-lt"/>
              <a:ea typeface="+mn-ea"/>
              <a:cs typeface="+mn-cs"/>
            </a:rPr>
            <a:t>è</a:t>
          </a:r>
          <a:r>
            <a:rPr lang="en-US" sz="3600" dirty="0"/>
            <a:t>tres</a:t>
          </a:r>
          <a:endParaRPr lang="en-AE" sz="3600" dirty="0"/>
        </a:p>
      </dgm:t>
    </dgm:pt>
    <dgm:pt modelId="{EC3C06CF-D080-4F03-849F-F090862F4661}" type="parTrans" cxnId="{C4FE932D-C929-4931-BAAC-1EB171C8D9A5}">
      <dgm:prSet/>
      <dgm:spPr/>
      <dgm:t>
        <a:bodyPr/>
        <a:lstStyle/>
        <a:p>
          <a:endParaRPr lang="en-AE"/>
        </a:p>
      </dgm:t>
    </dgm:pt>
    <dgm:pt modelId="{2A263501-D3DC-4A98-AAB3-B8B372740DB1}" type="sibTrans" cxnId="{C4FE932D-C929-4931-BAAC-1EB171C8D9A5}">
      <dgm:prSet/>
      <dgm:spPr/>
      <dgm:t>
        <a:bodyPr/>
        <a:lstStyle/>
        <a:p>
          <a:endParaRPr lang="en-AE"/>
        </a:p>
      </dgm:t>
    </dgm:pt>
    <dgm:pt modelId="{D44D749F-58D7-4FE3-90AF-F2665EC2DB44}">
      <dgm:prSet phldrT="[Text]" custT="1"/>
      <dgm:spPr/>
      <dgm:t>
        <a:bodyPr/>
        <a:lstStyle/>
        <a:p>
          <a:r>
            <a:rPr lang="en-US" sz="3600" dirty="0"/>
            <a:t>La fonction co</a:t>
          </a:r>
          <a:r>
            <a:rPr lang="fr-FR" sz="3600" b="0" dirty="0">
              <a:solidFill>
                <a:schemeClr val="bg1"/>
              </a:solidFill>
              <a:effectLst/>
              <a:latin typeface="+mn-lt"/>
              <a:ea typeface="+mn-ea"/>
              <a:cs typeface="+mn-cs"/>
            </a:rPr>
            <a:t>û</a:t>
          </a:r>
          <a:r>
            <a:rPr lang="en-US" sz="3600" dirty="0"/>
            <a:t>t</a:t>
          </a:r>
          <a:endParaRPr lang="en-AE" sz="3600" dirty="0"/>
        </a:p>
      </dgm:t>
    </dgm:pt>
    <dgm:pt modelId="{40B8A143-1238-4214-8198-C3B13F71028A}" type="parTrans" cxnId="{7EEA8983-4189-4A21-8215-B10FD8A6B7B6}">
      <dgm:prSet/>
      <dgm:spPr/>
      <dgm:t>
        <a:bodyPr/>
        <a:lstStyle/>
        <a:p>
          <a:endParaRPr lang="en-AE"/>
        </a:p>
      </dgm:t>
    </dgm:pt>
    <dgm:pt modelId="{F18644FA-7EC6-4F0D-8BF5-C90F3B388D06}" type="sibTrans" cxnId="{7EEA8983-4189-4A21-8215-B10FD8A6B7B6}">
      <dgm:prSet/>
      <dgm:spPr/>
      <dgm:t>
        <a:bodyPr/>
        <a:lstStyle/>
        <a:p>
          <a:endParaRPr lang="en-AE"/>
        </a:p>
      </dgm:t>
    </dgm:pt>
    <dgm:pt modelId="{93A86DBD-30A0-4BED-B7B7-DFCB51DE8D95}">
      <dgm:prSet custT="1"/>
      <dgm:spPr/>
      <dgm:t>
        <a:bodyPr/>
        <a:lstStyle/>
        <a:p>
          <a:r>
            <a:rPr lang="en-US" sz="3600" dirty="0"/>
            <a:t>Algorithme d’apprentissage</a:t>
          </a:r>
          <a:endParaRPr lang="en-AE" sz="3600" dirty="0"/>
        </a:p>
      </dgm:t>
    </dgm:pt>
    <dgm:pt modelId="{3D2AB98A-E768-496E-878C-2F8B0C0C43B8}" type="parTrans" cxnId="{FE6945D5-573A-40D5-9AEC-37095AC42048}">
      <dgm:prSet/>
      <dgm:spPr/>
      <dgm:t>
        <a:bodyPr/>
        <a:lstStyle/>
        <a:p>
          <a:endParaRPr lang="en-AE"/>
        </a:p>
      </dgm:t>
    </dgm:pt>
    <dgm:pt modelId="{4145906C-0DE0-4955-AE0A-24DA507F0F34}" type="sibTrans" cxnId="{FE6945D5-573A-40D5-9AEC-37095AC42048}">
      <dgm:prSet/>
      <dgm:spPr/>
      <dgm:t>
        <a:bodyPr/>
        <a:lstStyle/>
        <a:p>
          <a:endParaRPr lang="en-AE"/>
        </a:p>
      </dgm:t>
    </dgm:pt>
    <dgm:pt modelId="{CDE0E75B-C567-4137-BE4C-C8D9B90ED418}" type="pres">
      <dgm:prSet presAssocID="{960FBF7B-4AC3-404D-A3A5-CD9F2D69690B}" presName="Name0" presStyleCnt="0">
        <dgm:presLayoutVars>
          <dgm:chMax val="7"/>
          <dgm:chPref val="7"/>
          <dgm:dir/>
        </dgm:presLayoutVars>
      </dgm:prSet>
      <dgm:spPr/>
    </dgm:pt>
    <dgm:pt modelId="{9C695EFF-63A0-4A96-8329-E9FDFF48A12E}" type="pres">
      <dgm:prSet presAssocID="{960FBF7B-4AC3-404D-A3A5-CD9F2D69690B}" presName="Name1" presStyleCnt="0"/>
      <dgm:spPr/>
    </dgm:pt>
    <dgm:pt modelId="{51C40D82-3491-4CDE-A2EB-B571C00E56CE}" type="pres">
      <dgm:prSet presAssocID="{960FBF7B-4AC3-404D-A3A5-CD9F2D69690B}" presName="cycle" presStyleCnt="0"/>
      <dgm:spPr/>
    </dgm:pt>
    <dgm:pt modelId="{0943342F-5CAB-4F29-8F80-B4C17D1C1B6B}" type="pres">
      <dgm:prSet presAssocID="{960FBF7B-4AC3-404D-A3A5-CD9F2D69690B}" presName="srcNode" presStyleLbl="node1" presStyleIdx="0" presStyleCnt="4"/>
      <dgm:spPr/>
    </dgm:pt>
    <dgm:pt modelId="{5FFB39FD-0706-428D-8AFB-AFB46AB8FD5B}" type="pres">
      <dgm:prSet presAssocID="{960FBF7B-4AC3-404D-A3A5-CD9F2D69690B}" presName="conn" presStyleLbl="parChTrans1D2" presStyleIdx="0" presStyleCnt="1"/>
      <dgm:spPr/>
    </dgm:pt>
    <dgm:pt modelId="{640670BD-6D61-4636-A267-3A85A9784E2A}" type="pres">
      <dgm:prSet presAssocID="{960FBF7B-4AC3-404D-A3A5-CD9F2D69690B}" presName="extraNode" presStyleLbl="node1" presStyleIdx="0" presStyleCnt="4"/>
      <dgm:spPr/>
    </dgm:pt>
    <dgm:pt modelId="{3241D8D8-BEC4-41C8-855A-3A093695E84B}" type="pres">
      <dgm:prSet presAssocID="{960FBF7B-4AC3-404D-A3A5-CD9F2D69690B}" presName="dstNode" presStyleLbl="node1" presStyleIdx="0" presStyleCnt="4"/>
      <dgm:spPr/>
    </dgm:pt>
    <dgm:pt modelId="{D55EE7A3-BA77-47BA-A5E6-27E94A36A5C2}" type="pres">
      <dgm:prSet presAssocID="{F5115344-8F15-431A-8E45-76F9F13C9B64}" presName="text_1" presStyleLbl="node1" presStyleIdx="0" presStyleCnt="4">
        <dgm:presLayoutVars>
          <dgm:bulletEnabled val="1"/>
        </dgm:presLayoutVars>
      </dgm:prSet>
      <dgm:spPr/>
    </dgm:pt>
    <dgm:pt modelId="{615D93A0-614B-49EA-B7D3-79F99269AC25}" type="pres">
      <dgm:prSet presAssocID="{F5115344-8F15-431A-8E45-76F9F13C9B64}" presName="accent_1" presStyleCnt="0"/>
      <dgm:spPr/>
    </dgm:pt>
    <dgm:pt modelId="{DFAB8C26-9961-4402-A535-2D3E4D148001}" type="pres">
      <dgm:prSet presAssocID="{F5115344-8F15-431A-8E45-76F9F13C9B64}" presName="accentRepeatNode" presStyleLbl="solidFgAcc1" presStyleIdx="0" presStyleCnt="4"/>
      <dgm:spPr/>
    </dgm:pt>
    <dgm:pt modelId="{BD00DB62-55DA-4B95-9256-98EDFBE9C1CC}" type="pres">
      <dgm:prSet presAssocID="{7652429B-CBA0-4FA3-953E-42466180A53F}" presName="text_2" presStyleLbl="node1" presStyleIdx="1" presStyleCnt="4">
        <dgm:presLayoutVars>
          <dgm:bulletEnabled val="1"/>
        </dgm:presLayoutVars>
      </dgm:prSet>
      <dgm:spPr/>
    </dgm:pt>
    <dgm:pt modelId="{0A76A632-DE7A-432E-86B8-39682F12997B}" type="pres">
      <dgm:prSet presAssocID="{7652429B-CBA0-4FA3-953E-42466180A53F}" presName="accent_2" presStyleCnt="0"/>
      <dgm:spPr/>
    </dgm:pt>
    <dgm:pt modelId="{C8D491A1-2F48-49B5-BB5C-4FD955B63656}" type="pres">
      <dgm:prSet presAssocID="{7652429B-CBA0-4FA3-953E-42466180A53F}" presName="accentRepeatNode" presStyleLbl="solidFgAcc1" presStyleIdx="1" presStyleCnt="4"/>
      <dgm:spPr/>
    </dgm:pt>
    <dgm:pt modelId="{4F0B4260-BB4A-4EBD-AEF4-535C5252EF3C}" type="pres">
      <dgm:prSet presAssocID="{D44D749F-58D7-4FE3-90AF-F2665EC2DB44}" presName="text_3" presStyleLbl="node1" presStyleIdx="2" presStyleCnt="4">
        <dgm:presLayoutVars>
          <dgm:bulletEnabled val="1"/>
        </dgm:presLayoutVars>
      </dgm:prSet>
      <dgm:spPr/>
    </dgm:pt>
    <dgm:pt modelId="{6586C004-CD03-4321-965C-0E4C1010D872}" type="pres">
      <dgm:prSet presAssocID="{D44D749F-58D7-4FE3-90AF-F2665EC2DB44}" presName="accent_3" presStyleCnt="0"/>
      <dgm:spPr/>
    </dgm:pt>
    <dgm:pt modelId="{02DC250A-D6BD-4071-AE37-DDF93B26CC75}" type="pres">
      <dgm:prSet presAssocID="{D44D749F-58D7-4FE3-90AF-F2665EC2DB44}" presName="accentRepeatNode" presStyleLbl="solidFgAcc1" presStyleIdx="2" presStyleCnt="4"/>
      <dgm:spPr/>
    </dgm:pt>
    <dgm:pt modelId="{9601AC68-4B19-4DFF-BB06-9FADB9810413}" type="pres">
      <dgm:prSet presAssocID="{93A86DBD-30A0-4BED-B7B7-DFCB51DE8D95}" presName="text_4" presStyleLbl="node1" presStyleIdx="3" presStyleCnt="4">
        <dgm:presLayoutVars>
          <dgm:bulletEnabled val="1"/>
        </dgm:presLayoutVars>
      </dgm:prSet>
      <dgm:spPr/>
    </dgm:pt>
    <dgm:pt modelId="{5C4237FA-CC3F-490F-8F87-77923571AC70}" type="pres">
      <dgm:prSet presAssocID="{93A86DBD-30A0-4BED-B7B7-DFCB51DE8D95}" presName="accent_4" presStyleCnt="0"/>
      <dgm:spPr/>
    </dgm:pt>
    <dgm:pt modelId="{679E4045-1537-4B95-B19C-1D5BF572D851}" type="pres">
      <dgm:prSet presAssocID="{93A86DBD-30A0-4BED-B7B7-DFCB51DE8D95}" presName="accentRepeatNode" presStyleLbl="solidFgAcc1" presStyleIdx="3" presStyleCnt="4"/>
      <dgm:spPr/>
    </dgm:pt>
  </dgm:ptLst>
  <dgm:cxnLst>
    <dgm:cxn modelId="{EDCAF11C-365C-46F7-A215-5CC20CEDA284}" type="presOf" srcId="{D44D749F-58D7-4FE3-90AF-F2665EC2DB44}" destId="{4F0B4260-BB4A-4EBD-AEF4-535C5252EF3C}" srcOrd="0" destOrd="0" presId="urn:microsoft.com/office/officeart/2008/layout/VerticalCurvedList"/>
    <dgm:cxn modelId="{8619421E-3103-4C07-BF0E-97B6CFBA8425}" type="presOf" srcId="{93A86DBD-30A0-4BED-B7B7-DFCB51DE8D95}" destId="{9601AC68-4B19-4DFF-BB06-9FADB9810413}" srcOrd="0" destOrd="0" presId="urn:microsoft.com/office/officeart/2008/layout/VerticalCurvedList"/>
    <dgm:cxn modelId="{C4FE932D-C929-4931-BAAC-1EB171C8D9A5}" srcId="{960FBF7B-4AC3-404D-A3A5-CD9F2D69690B}" destId="{7652429B-CBA0-4FA3-953E-42466180A53F}" srcOrd="1" destOrd="0" parTransId="{EC3C06CF-D080-4F03-849F-F090862F4661}" sibTransId="{2A263501-D3DC-4A98-AAB3-B8B372740DB1}"/>
    <dgm:cxn modelId="{764D4A47-CEE2-4C57-A8CD-DC60483C6669}" type="presOf" srcId="{7652429B-CBA0-4FA3-953E-42466180A53F}" destId="{BD00DB62-55DA-4B95-9256-98EDFBE9C1CC}" srcOrd="0" destOrd="0" presId="urn:microsoft.com/office/officeart/2008/layout/VerticalCurvedList"/>
    <dgm:cxn modelId="{EBB4554A-5247-4B92-9104-ABEF0A5AE32E}" type="presOf" srcId="{F5115344-8F15-431A-8E45-76F9F13C9B64}" destId="{D55EE7A3-BA77-47BA-A5E6-27E94A36A5C2}" srcOrd="0" destOrd="0" presId="urn:microsoft.com/office/officeart/2008/layout/VerticalCurvedList"/>
    <dgm:cxn modelId="{4D31C952-A141-4A54-877B-617C6AC7655A}" type="presOf" srcId="{960FBF7B-4AC3-404D-A3A5-CD9F2D69690B}" destId="{CDE0E75B-C567-4137-BE4C-C8D9B90ED418}" srcOrd="0" destOrd="0" presId="urn:microsoft.com/office/officeart/2008/layout/VerticalCurvedList"/>
    <dgm:cxn modelId="{7EEA8983-4189-4A21-8215-B10FD8A6B7B6}" srcId="{960FBF7B-4AC3-404D-A3A5-CD9F2D69690B}" destId="{D44D749F-58D7-4FE3-90AF-F2665EC2DB44}" srcOrd="2" destOrd="0" parTransId="{40B8A143-1238-4214-8198-C3B13F71028A}" sibTransId="{F18644FA-7EC6-4F0D-8BF5-C90F3B388D06}"/>
    <dgm:cxn modelId="{5A515DAC-E009-4060-921E-1A76F83DD647}" srcId="{960FBF7B-4AC3-404D-A3A5-CD9F2D69690B}" destId="{F5115344-8F15-431A-8E45-76F9F13C9B64}" srcOrd="0" destOrd="0" parTransId="{6EBF364E-53F9-485D-8369-6B0970879D11}" sibTransId="{2480EEE8-2BC5-4029-9D6A-192BE0957820}"/>
    <dgm:cxn modelId="{D4F7CCC6-523C-4B1B-9FDE-59F70C5DD83D}" type="presOf" srcId="{2480EEE8-2BC5-4029-9D6A-192BE0957820}" destId="{5FFB39FD-0706-428D-8AFB-AFB46AB8FD5B}" srcOrd="0" destOrd="0" presId="urn:microsoft.com/office/officeart/2008/layout/VerticalCurvedList"/>
    <dgm:cxn modelId="{FE6945D5-573A-40D5-9AEC-37095AC42048}" srcId="{960FBF7B-4AC3-404D-A3A5-CD9F2D69690B}" destId="{93A86DBD-30A0-4BED-B7B7-DFCB51DE8D95}" srcOrd="3" destOrd="0" parTransId="{3D2AB98A-E768-496E-878C-2F8B0C0C43B8}" sibTransId="{4145906C-0DE0-4955-AE0A-24DA507F0F34}"/>
    <dgm:cxn modelId="{C50CFD0C-48C5-4A77-B416-284DD8C3B5FD}" type="presParOf" srcId="{CDE0E75B-C567-4137-BE4C-C8D9B90ED418}" destId="{9C695EFF-63A0-4A96-8329-E9FDFF48A12E}" srcOrd="0" destOrd="0" presId="urn:microsoft.com/office/officeart/2008/layout/VerticalCurvedList"/>
    <dgm:cxn modelId="{67D385C6-1E8B-45DA-904E-6248A8F60B20}" type="presParOf" srcId="{9C695EFF-63A0-4A96-8329-E9FDFF48A12E}" destId="{51C40D82-3491-4CDE-A2EB-B571C00E56CE}" srcOrd="0" destOrd="0" presId="urn:microsoft.com/office/officeart/2008/layout/VerticalCurvedList"/>
    <dgm:cxn modelId="{F52BC8A2-DD20-48BC-ACFD-C081DF580683}" type="presParOf" srcId="{51C40D82-3491-4CDE-A2EB-B571C00E56CE}" destId="{0943342F-5CAB-4F29-8F80-B4C17D1C1B6B}" srcOrd="0" destOrd="0" presId="urn:microsoft.com/office/officeart/2008/layout/VerticalCurvedList"/>
    <dgm:cxn modelId="{F2ACFDBC-C06E-4F1D-895F-2467E1E698BA}" type="presParOf" srcId="{51C40D82-3491-4CDE-A2EB-B571C00E56CE}" destId="{5FFB39FD-0706-428D-8AFB-AFB46AB8FD5B}" srcOrd="1" destOrd="0" presId="urn:microsoft.com/office/officeart/2008/layout/VerticalCurvedList"/>
    <dgm:cxn modelId="{59E14ADC-95C6-4D2E-A10C-1856CAA9544D}" type="presParOf" srcId="{51C40D82-3491-4CDE-A2EB-B571C00E56CE}" destId="{640670BD-6D61-4636-A267-3A85A9784E2A}" srcOrd="2" destOrd="0" presId="urn:microsoft.com/office/officeart/2008/layout/VerticalCurvedList"/>
    <dgm:cxn modelId="{D9FB6687-B2E5-40CB-8DD3-62BF910D7606}" type="presParOf" srcId="{51C40D82-3491-4CDE-A2EB-B571C00E56CE}" destId="{3241D8D8-BEC4-41C8-855A-3A093695E84B}" srcOrd="3" destOrd="0" presId="urn:microsoft.com/office/officeart/2008/layout/VerticalCurvedList"/>
    <dgm:cxn modelId="{F8D572ED-63ED-45DD-A210-FAC777CC8AB2}" type="presParOf" srcId="{9C695EFF-63A0-4A96-8329-E9FDFF48A12E}" destId="{D55EE7A3-BA77-47BA-A5E6-27E94A36A5C2}" srcOrd="1" destOrd="0" presId="urn:microsoft.com/office/officeart/2008/layout/VerticalCurvedList"/>
    <dgm:cxn modelId="{262E00F3-0F6E-4493-89B5-DB953665E379}" type="presParOf" srcId="{9C695EFF-63A0-4A96-8329-E9FDFF48A12E}" destId="{615D93A0-614B-49EA-B7D3-79F99269AC25}" srcOrd="2" destOrd="0" presId="urn:microsoft.com/office/officeart/2008/layout/VerticalCurvedList"/>
    <dgm:cxn modelId="{4E49FB62-EF55-45C3-A6C0-2B8D071DF1AB}" type="presParOf" srcId="{615D93A0-614B-49EA-B7D3-79F99269AC25}" destId="{DFAB8C26-9961-4402-A535-2D3E4D148001}" srcOrd="0" destOrd="0" presId="urn:microsoft.com/office/officeart/2008/layout/VerticalCurvedList"/>
    <dgm:cxn modelId="{4EF4E748-4403-4241-A31B-BC34341F53B9}" type="presParOf" srcId="{9C695EFF-63A0-4A96-8329-E9FDFF48A12E}" destId="{BD00DB62-55DA-4B95-9256-98EDFBE9C1CC}" srcOrd="3" destOrd="0" presId="urn:microsoft.com/office/officeart/2008/layout/VerticalCurvedList"/>
    <dgm:cxn modelId="{99DB4E7A-DBB5-4428-8B6B-0D6BAA8A6B6A}" type="presParOf" srcId="{9C695EFF-63A0-4A96-8329-E9FDFF48A12E}" destId="{0A76A632-DE7A-432E-86B8-39682F12997B}" srcOrd="4" destOrd="0" presId="urn:microsoft.com/office/officeart/2008/layout/VerticalCurvedList"/>
    <dgm:cxn modelId="{33F217FC-D2BF-4258-95B1-26E67F853AA6}" type="presParOf" srcId="{0A76A632-DE7A-432E-86B8-39682F12997B}" destId="{C8D491A1-2F48-49B5-BB5C-4FD955B63656}" srcOrd="0" destOrd="0" presId="urn:microsoft.com/office/officeart/2008/layout/VerticalCurvedList"/>
    <dgm:cxn modelId="{90192519-3893-4D21-ADEA-0AF9712B60A7}" type="presParOf" srcId="{9C695EFF-63A0-4A96-8329-E9FDFF48A12E}" destId="{4F0B4260-BB4A-4EBD-AEF4-535C5252EF3C}" srcOrd="5" destOrd="0" presId="urn:microsoft.com/office/officeart/2008/layout/VerticalCurvedList"/>
    <dgm:cxn modelId="{871B3E8E-0E92-43BA-B540-D3FE19F9FB84}" type="presParOf" srcId="{9C695EFF-63A0-4A96-8329-E9FDFF48A12E}" destId="{6586C004-CD03-4321-965C-0E4C1010D872}" srcOrd="6" destOrd="0" presId="urn:microsoft.com/office/officeart/2008/layout/VerticalCurvedList"/>
    <dgm:cxn modelId="{2EA12A81-6EEC-4EE5-BA4F-F95F1DD69E2B}" type="presParOf" srcId="{6586C004-CD03-4321-965C-0E4C1010D872}" destId="{02DC250A-D6BD-4071-AE37-DDF93B26CC75}" srcOrd="0" destOrd="0" presId="urn:microsoft.com/office/officeart/2008/layout/VerticalCurvedList"/>
    <dgm:cxn modelId="{E7085194-326F-40F7-AF55-09A086674D05}" type="presParOf" srcId="{9C695EFF-63A0-4A96-8329-E9FDFF48A12E}" destId="{9601AC68-4B19-4DFF-BB06-9FADB9810413}" srcOrd="7" destOrd="0" presId="urn:microsoft.com/office/officeart/2008/layout/VerticalCurvedList"/>
    <dgm:cxn modelId="{7FEA68DE-B0A2-4A47-93BA-341D1857F5B8}" type="presParOf" srcId="{9C695EFF-63A0-4A96-8329-E9FDFF48A12E}" destId="{5C4237FA-CC3F-490F-8F87-77923571AC70}" srcOrd="8" destOrd="0" presId="urn:microsoft.com/office/officeart/2008/layout/VerticalCurvedList"/>
    <dgm:cxn modelId="{6FF3DF01-5FF8-48D8-8EFD-ACB3C47E5620}" type="presParOf" srcId="{5C4237FA-CC3F-490F-8F87-77923571AC70}" destId="{679E4045-1537-4B95-B19C-1D5BF572D85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A5BDF3-9449-4A70-8E51-48D7B451F39C}" type="doc">
      <dgm:prSet loTypeId="urn:microsoft.com/office/officeart/2009/layout/CircleArrowProcess" loCatId="process" qsTypeId="urn:microsoft.com/office/officeart/2005/8/quickstyle/simple4" qsCatId="simple" csTypeId="urn:microsoft.com/office/officeart/2005/8/colors/accent1_4" csCatId="accent1" phldr="1"/>
      <dgm:spPr/>
      <dgm:t>
        <a:bodyPr/>
        <a:lstStyle/>
        <a:p>
          <a:endParaRPr lang="en-AE"/>
        </a:p>
      </dgm:t>
    </dgm:pt>
    <dgm:pt modelId="{A3F6C932-19F1-4B50-987C-379E77C22B4F}">
      <dgm:prSet phldrT="[Text]" custT="1"/>
      <dgm:spPr/>
      <dgm:t>
        <a:bodyPr/>
        <a:lstStyle/>
        <a:p>
          <a:r>
            <a:rPr lang="en-US" sz="2400" b="1" dirty="0"/>
            <a:t>R</a:t>
          </a:r>
          <a:r>
            <a:rPr lang="fr-BE" sz="2400" b="1" i="0" dirty="0"/>
            <a:t>é</a:t>
          </a:r>
          <a:r>
            <a:rPr lang="en-US" sz="2400" b="1" dirty="0"/>
            <a:t>gression</a:t>
          </a:r>
          <a:endParaRPr lang="en-AE" sz="2400" b="1" dirty="0"/>
        </a:p>
      </dgm:t>
    </dgm:pt>
    <dgm:pt modelId="{DF903A04-E315-46B4-9967-656D1719E36A}" type="parTrans" cxnId="{389A48D7-CE4C-4FF4-B364-84AAE7802DCA}">
      <dgm:prSet/>
      <dgm:spPr/>
      <dgm:t>
        <a:bodyPr/>
        <a:lstStyle/>
        <a:p>
          <a:endParaRPr lang="en-AE"/>
        </a:p>
      </dgm:t>
    </dgm:pt>
    <dgm:pt modelId="{9FB78970-8E99-41DD-9EE9-69E9DA5C8F5B}" type="sibTrans" cxnId="{389A48D7-CE4C-4FF4-B364-84AAE7802DCA}">
      <dgm:prSet/>
      <dgm:spPr/>
      <dgm:t>
        <a:bodyPr/>
        <a:lstStyle/>
        <a:p>
          <a:endParaRPr lang="en-AE"/>
        </a:p>
      </dgm:t>
    </dgm:pt>
    <dgm:pt modelId="{AA8EC20F-E78D-47C0-BFEF-9FB76A9B4E0B}">
      <dgm:prSet phldrT="[Text]" custT="1"/>
      <dgm:spPr/>
      <dgm:t>
        <a:bodyPr/>
        <a:lstStyle/>
        <a:p>
          <a:r>
            <a:rPr lang="en-US" sz="2400" b="1" dirty="0"/>
            <a:t>Classification</a:t>
          </a:r>
          <a:endParaRPr lang="en-AE" sz="2400" b="1" dirty="0"/>
        </a:p>
      </dgm:t>
    </dgm:pt>
    <dgm:pt modelId="{3C23AC89-2196-43FE-BAFA-EBC6FCAB0E73}" type="parTrans" cxnId="{8DA52395-2A15-4345-AF37-98F3A1F9412C}">
      <dgm:prSet/>
      <dgm:spPr/>
      <dgm:t>
        <a:bodyPr/>
        <a:lstStyle/>
        <a:p>
          <a:endParaRPr lang="en-AE"/>
        </a:p>
      </dgm:t>
    </dgm:pt>
    <dgm:pt modelId="{5570365B-4261-40F0-B9D7-8F1BE5354AB2}" type="sibTrans" cxnId="{8DA52395-2A15-4345-AF37-98F3A1F9412C}">
      <dgm:prSet/>
      <dgm:spPr/>
      <dgm:t>
        <a:bodyPr/>
        <a:lstStyle/>
        <a:p>
          <a:endParaRPr lang="en-AE"/>
        </a:p>
      </dgm:t>
    </dgm:pt>
    <dgm:pt modelId="{97334FB6-3E4B-4813-B8AC-D9E3D3F8F827}">
      <dgm:prSet phldrT="[Text]" custT="1"/>
      <dgm:spPr/>
      <dgm:t>
        <a:bodyPr/>
        <a:lstStyle/>
        <a:p>
          <a:r>
            <a:rPr lang="en-US" sz="2400" b="1" dirty="0"/>
            <a:t>Clustering</a:t>
          </a:r>
          <a:endParaRPr lang="en-AE" sz="2400" b="1" dirty="0"/>
        </a:p>
      </dgm:t>
    </dgm:pt>
    <dgm:pt modelId="{77EE7413-B109-4E37-A64C-9B6FBAEADD02}" type="parTrans" cxnId="{40FB5C99-A6D6-4E52-B66B-1EA2C3F9EF01}">
      <dgm:prSet/>
      <dgm:spPr/>
      <dgm:t>
        <a:bodyPr/>
        <a:lstStyle/>
        <a:p>
          <a:endParaRPr lang="en-AE"/>
        </a:p>
      </dgm:t>
    </dgm:pt>
    <dgm:pt modelId="{8D96004D-74B9-47A1-A759-003DE68C855B}" type="sibTrans" cxnId="{40FB5C99-A6D6-4E52-B66B-1EA2C3F9EF01}">
      <dgm:prSet/>
      <dgm:spPr/>
      <dgm:t>
        <a:bodyPr/>
        <a:lstStyle/>
        <a:p>
          <a:endParaRPr lang="en-AE"/>
        </a:p>
      </dgm:t>
    </dgm:pt>
    <dgm:pt modelId="{1CD9B19E-7B3D-48FD-8E99-5C35721DE5B9}" type="pres">
      <dgm:prSet presAssocID="{E6A5BDF3-9449-4A70-8E51-48D7B451F39C}" presName="Name0" presStyleCnt="0">
        <dgm:presLayoutVars>
          <dgm:chMax val="7"/>
          <dgm:chPref val="7"/>
          <dgm:dir/>
          <dgm:animLvl val="lvl"/>
        </dgm:presLayoutVars>
      </dgm:prSet>
      <dgm:spPr/>
    </dgm:pt>
    <dgm:pt modelId="{38FFD115-B223-4B6B-8410-B8F066BB8EA9}" type="pres">
      <dgm:prSet presAssocID="{A3F6C932-19F1-4B50-987C-379E77C22B4F}" presName="Accent1" presStyleCnt="0"/>
      <dgm:spPr/>
    </dgm:pt>
    <dgm:pt modelId="{0CBEA714-E82D-4A02-B419-C691BC7A87A9}" type="pres">
      <dgm:prSet presAssocID="{A3F6C932-19F1-4B50-987C-379E77C22B4F}" presName="Accent" presStyleLbl="node1" presStyleIdx="0" presStyleCnt="3"/>
      <dgm:spPr/>
    </dgm:pt>
    <dgm:pt modelId="{2012EFF8-2896-4B14-A48F-1F892ABF10B4}" type="pres">
      <dgm:prSet presAssocID="{A3F6C932-19F1-4B50-987C-379E77C22B4F}" presName="Parent1" presStyleLbl="revTx" presStyleIdx="0" presStyleCnt="3" custLinFactNeighborX="3605" custLinFactNeighborY="-13301">
        <dgm:presLayoutVars>
          <dgm:chMax val="1"/>
          <dgm:chPref val="1"/>
          <dgm:bulletEnabled val="1"/>
        </dgm:presLayoutVars>
      </dgm:prSet>
      <dgm:spPr/>
    </dgm:pt>
    <dgm:pt modelId="{1D9C13AE-499E-4A30-8A37-FB0C5C2C69A5}" type="pres">
      <dgm:prSet presAssocID="{AA8EC20F-E78D-47C0-BFEF-9FB76A9B4E0B}" presName="Accent2" presStyleCnt="0"/>
      <dgm:spPr/>
    </dgm:pt>
    <dgm:pt modelId="{EEDD4D90-2FFF-4EE5-BDFC-9D577FFD8AC4}" type="pres">
      <dgm:prSet presAssocID="{AA8EC20F-E78D-47C0-BFEF-9FB76A9B4E0B}" presName="Accent" presStyleLbl="node1" presStyleIdx="1" presStyleCnt="3"/>
      <dgm:spPr/>
    </dgm:pt>
    <dgm:pt modelId="{3FE4D609-F976-47DC-B553-1319E9E9A86F}" type="pres">
      <dgm:prSet presAssocID="{AA8EC20F-E78D-47C0-BFEF-9FB76A9B4E0B}" presName="Parent2" presStyleLbl="revTx" presStyleIdx="1" presStyleCnt="3" custScaleX="136320">
        <dgm:presLayoutVars>
          <dgm:chMax val="1"/>
          <dgm:chPref val="1"/>
          <dgm:bulletEnabled val="1"/>
        </dgm:presLayoutVars>
      </dgm:prSet>
      <dgm:spPr/>
    </dgm:pt>
    <dgm:pt modelId="{5D51D3A0-6D8C-473A-ADF4-5A4229EE1B0B}" type="pres">
      <dgm:prSet presAssocID="{97334FB6-3E4B-4813-B8AC-D9E3D3F8F827}" presName="Accent3" presStyleCnt="0"/>
      <dgm:spPr/>
    </dgm:pt>
    <dgm:pt modelId="{7CCE937B-C7C2-4079-A120-B034038F4361}" type="pres">
      <dgm:prSet presAssocID="{97334FB6-3E4B-4813-B8AC-D9E3D3F8F827}" presName="Accent" presStyleLbl="node1" presStyleIdx="2" presStyleCnt="3"/>
      <dgm:spPr/>
    </dgm:pt>
    <dgm:pt modelId="{AE2934E8-B006-4856-B36B-F0EE276149CE}" type="pres">
      <dgm:prSet presAssocID="{97334FB6-3E4B-4813-B8AC-D9E3D3F8F827}" presName="Parent3" presStyleLbl="revTx" presStyleIdx="2" presStyleCnt="3">
        <dgm:presLayoutVars>
          <dgm:chMax val="1"/>
          <dgm:chPref val="1"/>
          <dgm:bulletEnabled val="1"/>
        </dgm:presLayoutVars>
      </dgm:prSet>
      <dgm:spPr/>
    </dgm:pt>
  </dgm:ptLst>
  <dgm:cxnLst>
    <dgm:cxn modelId="{3873477D-F729-488E-B147-8F2F5F86BCEA}" type="presOf" srcId="{E6A5BDF3-9449-4A70-8E51-48D7B451F39C}" destId="{1CD9B19E-7B3D-48FD-8E99-5C35721DE5B9}" srcOrd="0" destOrd="0" presId="urn:microsoft.com/office/officeart/2009/layout/CircleArrowProcess"/>
    <dgm:cxn modelId="{8DA52395-2A15-4345-AF37-98F3A1F9412C}" srcId="{E6A5BDF3-9449-4A70-8E51-48D7B451F39C}" destId="{AA8EC20F-E78D-47C0-BFEF-9FB76A9B4E0B}" srcOrd="1" destOrd="0" parTransId="{3C23AC89-2196-43FE-BAFA-EBC6FCAB0E73}" sibTransId="{5570365B-4261-40F0-B9D7-8F1BE5354AB2}"/>
    <dgm:cxn modelId="{40FB5C99-A6D6-4E52-B66B-1EA2C3F9EF01}" srcId="{E6A5BDF3-9449-4A70-8E51-48D7B451F39C}" destId="{97334FB6-3E4B-4813-B8AC-D9E3D3F8F827}" srcOrd="2" destOrd="0" parTransId="{77EE7413-B109-4E37-A64C-9B6FBAEADD02}" sibTransId="{8D96004D-74B9-47A1-A759-003DE68C855B}"/>
    <dgm:cxn modelId="{CC57F3C5-A187-44CF-B90A-72D1029F0750}" type="presOf" srcId="{97334FB6-3E4B-4813-B8AC-D9E3D3F8F827}" destId="{AE2934E8-B006-4856-B36B-F0EE276149CE}" srcOrd="0" destOrd="0" presId="urn:microsoft.com/office/officeart/2009/layout/CircleArrowProcess"/>
    <dgm:cxn modelId="{389A48D7-CE4C-4FF4-B364-84AAE7802DCA}" srcId="{E6A5BDF3-9449-4A70-8E51-48D7B451F39C}" destId="{A3F6C932-19F1-4B50-987C-379E77C22B4F}" srcOrd="0" destOrd="0" parTransId="{DF903A04-E315-46B4-9967-656D1719E36A}" sibTransId="{9FB78970-8E99-41DD-9EE9-69E9DA5C8F5B}"/>
    <dgm:cxn modelId="{F4A9B1ED-E5B1-430F-B86B-1CE2FD2F6396}" type="presOf" srcId="{A3F6C932-19F1-4B50-987C-379E77C22B4F}" destId="{2012EFF8-2896-4B14-A48F-1F892ABF10B4}" srcOrd="0" destOrd="0" presId="urn:microsoft.com/office/officeart/2009/layout/CircleArrowProcess"/>
    <dgm:cxn modelId="{150AB1EE-4D78-46FB-8F91-5F1306B64087}" type="presOf" srcId="{AA8EC20F-E78D-47C0-BFEF-9FB76A9B4E0B}" destId="{3FE4D609-F976-47DC-B553-1319E9E9A86F}" srcOrd="0" destOrd="0" presId="urn:microsoft.com/office/officeart/2009/layout/CircleArrowProcess"/>
    <dgm:cxn modelId="{64CA872B-A84B-4E89-A2E6-24236C0AB374}" type="presParOf" srcId="{1CD9B19E-7B3D-48FD-8E99-5C35721DE5B9}" destId="{38FFD115-B223-4B6B-8410-B8F066BB8EA9}" srcOrd="0" destOrd="0" presId="urn:microsoft.com/office/officeart/2009/layout/CircleArrowProcess"/>
    <dgm:cxn modelId="{53BAE0D4-7BC5-4602-9144-620F1C47B882}" type="presParOf" srcId="{38FFD115-B223-4B6B-8410-B8F066BB8EA9}" destId="{0CBEA714-E82D-4A02-B419-C691BC7A87A9}" srcOrd="0" destOrd="0" presId="urn:microsoft.com/office/officeart/2009/layout/CircleArrowProcess"/>
    <dgm:cxn modelId="{176E4CCC-C4F7-4256-B1E8-5F03DB6C5312}" type="presParOf" srcId="{1CD9B19E-7B3D-48FD-8E99-5C35721DE5B9}" destId="{2012EFF8-2896-4B14-A48F-1F892ABF10B4}" srcOrd="1" destOrd="0" presId="urn:microsoft.com/office/officeart/2009/layout/CircleArrowProcess"/>
    <dgm:cxn modelId="{837B86B9-8D72-405B-A13C-D4E447AAF848}" type="presParOf" srcId="{1CD9B19E-7B3D-48FD-8E99-5C35721DE5B9}" destId="{1D9C13AE-499E-4A30-8A37-FB0C5C2C69A5}" srcOrd="2" destOrd="0" presId="urn:microsoft.com/office/officeart/2009/layout/CircleArrowProcess"/>
    <dgm:cxn modelId="{8DD85658-B81E-4DF0-AE21-FC0C5D57DF38}" type="presParOf" srcId="{1D9C13AE-499E-4A30-8A37-FB0C5C2C69A5}" destId="{EEDD4D90-2FFF-4EE5-BDFC-9D577FFD8AC4}" srcOrd="0" destOrd="0" presId="urn:microsoft.com/office/officeart/2009/layout/CircleArrowProcess"/>
    <dgm:cxn modelId="{232A9885-798C-45D1-91B9-F89167891F33}" type="presParOf" srcId="{1CD9B19E-7B3D-48FD-8E99-5C35721DE5B9}" destId="{3FE4D609-F976-47DC-B553-1319E9E9A86F}" srcOrd="3" destOrd="0" presId="urn:microsoft.com/office/officeart/2009/layout/CircleArrowProcess"/>
    <dgm:cxn modelId="{C6FD6166-9BDF-4FFC-9CBE-7F82E5E868ED}" type="presParOf" srcId="{1CD9B19E-7B3D-48FD-8E99-5C35721DE5B9}" destId="{5D51D3A0-6D8C-473A-ADF4-5A4229EE1B0B}" srcOrd="4" destOrd="0" presId="urn:microsoft.com/office/officeart/2009/layout/CircleArrowProcess"/>
    <dgm:cxn modelId="{031A9DB9-D668-4AC8-A02F-B4E82B41A209}" type="presParOf" srcId="{5D51D3A0-6D8C-473A-ADF4-5A4229EE1B0B}" destId="{7CCE937B-C7C2-4079-A120-B034038F4361}" srcOrd="0" destOrd="0" presId="urn:microsoft.com/office/officeart/2009/layout/CircleArrowProcess"/>
    <dgm:cxn modelId="{B113A683-F1EB-4DEC-8507-4FC687C8E975}" type="presParOf" srcId="{1CD9B19E-7B3D-48FD-8E99-5C35721DE5B9}" destId="{AE2934E8-B006-4856-B36B-F0EE276149CE}"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B39FD-0706-428D-8AFB-AFB46AB8FD5B}">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5EE7A3-BA77-47BA-A5E6-27E94A36A5C2}">
      <dsp:nvSpPr>
        <dsp:cNvPr id="0" name=""/>
        <dsp:cNvSpPr/>
      </dsp:nvSpPr>
      <dsp:spPr>
        <a:xfrm>
          <a:off x="610504" y="416587"/>
          <a:ext cx="8526430" cy="8336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1676"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Dataset</a:t>
          </a:r>
          <a:endParaRPr lang="en-AE" sz="3600" kern="1200" dirty="0"/>
        </a:p>
      </dsp:txBody>
      <dsp:txXfrm>
        <a:off x="610504" y="416587"/>
        <a:ext cx="8526430" cy="833607"/>
      </dsp:txXfrm>
    </dsp:sp>
    <dsp:sp modelId="{DFAB8C26-9961-4402-A535-2D3E4D148001}">
      <dsp:nvSpPr>
        <dsp:cNvPr id="0" name=""/>
        <dsp:cNvSpPr/>
      </dsp:nvSpPr>
      <dsp:spPr>
        <a:xfrm>
          <a:off x="89500" y="312386"/>
          <a:ext cx="1042009" cy="104200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D00DB62-55DA-4B95-9256-98EDFBE9C1CC}">
      <dsp:nvSpPr>
        <dsp:cNvPr id="0" name=""/>
        <dsp:cNvSpPr/>
      </dsp:nvSpPr>
      <dsp:spPr>
        <a:xfrm>
          <a:off x="1088431" y="1667215"/>
          <a:ext cx="8048503" cy="8336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1676"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Le mod</a:t>
          </a:r>
          <a:r>
            <a:rPr lang="fr-FR" sz="3600" b="0" kern="1200" dirty="0">
              <a:solidFill>
                <a:schemeClr val="bg1"/>
              </a:solidFill>
              <a:effectLst/>
              <a:latin typeface="+mn-lt"/>
              <a:ea typeface="+mn-ea"/>
              <a:cs typeface="+mn-cs"/>
            </a:rPr>
            <a:t>è</a:t>
          </a:r>
          <a:r>
            <a:rPr lang="en-US" sz="3600" kern="1200" dirty="0"/>
            <a:t>le et ses param</a:t>
          </a:r>
          <a:r>
            <a:rPr lang="fr-FR" sz="3600" b="0" kern="1200" dirty="0">
              <a:solidFill>
                <a:schemeClr val="bg1"/>
              </a:solidFill>
              <a:effectLst/>
              <a:latin typeface="+mn-lt"/>
              <a:ea typeface="+mn-ea"/>
              <a:cs typeface="+mn-cs"/>
            </a:rPr>
            <a:t>è</a:t>
          </a:r>
          <a:r>
            <a:rPr lang="en-US" sz="3600" kern="1200" dirty="0"/>
            <a:t>tres</a:t>
          </a:r>
          <a:endParaRPr lang="en-AE" sz="3600" kern="1200" dirty="0"/>
        </a:p>
      </dsp:txBody>
      <dsp:txXfrm>
        <a:off x="1088431" y="1667215"/>
        <a:ext cx="8048503" cy="833607"/>
      </dsp:txXfrm>
    </dsp:sp>
    <dsp:sp modelId="{C8D491A1-2F48-49B5-BB5C-4FD955B63656}">
      <dsp:nvSpPr>
        <dsp:cNvPr id="0" name=""/>
        <dsp:cNvSpPr/>
      </dsp:nvSpPr>
      <dsp:spPr>
        <a:xfrm>
          <a:off x="567426" y="1563014"/>
          <a:ext cx="1042009" cy="104200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F0B4260-BB4A-4EBD-AEF4-535C5252EF3C}">
      <dsp:nvSpPr>
        <dsp:cNvPr id="0" name=""/>
        <dsp:cNvSpPr/>
      </dsp:nvSpPr>
      <dsp:spPr>
        <a:xfrm>
          <a:off x="1088431" y="2917843"/>
          <a:ext cx="8048503" cy="8336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1676"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La fonction co</a:t>
          </a:r>
          <a:r>
            <a:rPr lang="fr-FR" sz="3600" b="0" kern="1200" dirty="0">
              <a:solidFill>
                <a:schemeClr val="bg1"/>
              </a:solidFill>
              <a:effectLst/>
              <a:latin typeface="+mn-lt"/>
              <a:ea typeface="+mn-ea"/>
              <a:cs typeface="+mn-cs"/>
            </a:rPr>
            <a:t>û</a:t>
          </a:r>
          <a:r>
            <a:rPr lang="en-US" sz="3600" kern="1200" dirty="0"/>
            <a:t>t</a:t>
          </a:r>
          <a:endParaRPr lang="en-AE" sz="3600" kern="1200" dirty="0"/>
        </a:p>
      </dsp:txBody>
      <dsp:txXfrm>
        <a:off x="1088431" y="2917843"/>
        <a:ext cx="8048503" cy="833607"/>
      </dsp:txXfrm>
    </dsp:sp>
    <dsp:sp modelId="{02DC250A-D6BD-4071-AE37-DDF93B26CC75}">
      <dsp:nvSpPr>
        <dsp:cNvPr id="0" name=""/>
        <dsp:cNvSpPr/>
      </dsp:nvSpPr>
      <dsp:spPr>
        <a:xfrm>
          <a:off x="567426" y="2813642"/>
          <a:ext cx="1042009" cy="104200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601AC68-4B19-4DFF-BB06-9FADB9810413}">
      <dsp:nvSpPr>
        <dsp:cNvPr id="0" name=""/>
        <dsp:cNvSpPr/>
      </dsp:nvSpPr>
      <dsp:spPr>
        <a:xfrm>
          <a:off x="610504" y="4168472"/>
          <a:ext cx="8526430" cy="8336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61676"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Algorithme d’apprentissage</a:t>
          </a:r>
          <a:endParaRPr lang="en-AE" sz="3600" kern="1200" dirty="0"/>
        </a:p>
      </dsp:txBody>
      <dsp:txXfrm>
        <a:off x="610504" y="4168472"/>
        <a:ext cx="8526430" cy="833607"/>
      </dsp:txXfrm>
    </dsp:sp>
    <dsp:sp modelId="{679E4045-1537-4B95-B19C-1D5BF572D851}">
      <dsp:nvSpPr>
        <dsp:cNvPr id="0" name=""/>
        <dsp:cNvSpPr/>
      </dsp:nvSpPr>
      <dsp:spPr>
        <a:xfrm>
          <a:off x="89500" y="4064271"/>
          <a:ext cx="1042009" cy="1042009"/>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EA714-E82D-4A02-B419-C691BC7A87A9}">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012EFF8-2896-4B14-A48F-1F892ABF10B4}">
      <dsp:nvSpPr>
        <dsp:cNvPr id="0" name=""/>
        <dsp:cNvSpPr/>
      </dsp:nvSpPr>
      <dsp:spPr>
        <a:xfrm>
          <a:off x="3750861" y="845401"/>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R</a:t>
          </a:r>
          <a:r>
            <a:rPr lang="fr-BE" sz="2400" b="1" i="0" kern="1200" dirty="0"/>
            <a:t>é</a:t>
          </a:r>
          <a:r>
            <a:rPr lang="en-US" sz="2400" b="1" kern="1200" dirty="0"/>
            <a:t>gression</a:t>
          </a:r>
          <a:endParaRPr lang="en-AE" sz="2400" b="1" kern="1200" dirty="0"/>
        </a:p>
      </dsp:txBody>
      <dsp:txXfrm>
        <a:off x="3750861" y="845401"/>
        <a:ext cx="1449298" cy="724475"/>
      </dsp:txXfrm>
    </dsp:sp>
    <dsp:sp modelId="{EEDD4D90-2FFF-4EE5-BDFC-9D577FFD8AC4}">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gradFill rotWithShape="0">
          <a:gsLst>
            <a:gs pos="0">
              <a:schemeClr val="accent1">
                <a:shade val="50000"/>
                <a:hueOff val="222839"/>
                <a:satOff val="5970"/>
                <a:lumOff val="26302"/>
                <a:alphaOff val="0"/>
                <a:satMod val="103000"/>
                <a:lumMod val="102000"/>
                <a:tint val="94000"/>
              </a:schemeClr>
            </a:gs>
            <a:gs pos="50000">
              <a:schemeClr val="accent1">
                <a:shade val="50000"/>
                <a:hueOff val="222839"/>
                <a:satOff val="5970"/>
                <a:lumOff val="26302"/>
                <a:alphaOff val="0"/>
                <a:satMod val="110000"/>
                <a:lumMod val="100000"/>
                <a:shade val="100000"/>
              </a:schemeClr>
            </a:gs>
            <a:gs pos="100000">
              <a:schemeClr val="accent1">
                <a:shade val="50000"/>
                <a:hueOff val="222839"/>
                <a:satOff val="5970"/>
                <a:lumOff val="263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FE4D609-F976-47DC-B553-1319E9E9A86F}">
      <dsp:nvSpPr>
        <dsp:cNvPr id="0" name=""/>
        <dsp:cNvSpPr/>
      </dsp:nvSpPr>
      <dsp:spPr>
        <a:xfrm>
          <a:off x="2713956" y="2449237"/>
          <a:ext cx="1975683"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Classification</a:t>
          </a:r>
          <a:endParaRPr lang="en-AE" sz="2400" b="1" kern="1200" dirty="0"/>
        </a:p>
      </dsp:txBody>
      <dsp:txXfrm>
        <a:off x="2713956" y="2449237"/>
        <a:ext cx="1975683" cy="724475"/>
      </dsp:txXfrm>
    </dsp:sp>
    <dsp:sp modelId="{7CCE937B-C7C2-4079-A120-B034038F4361}">
      <dsp:nvSpPr>
        <dsp:cNvPr id="0" name=""/>
        <dsp:cNvSpPr/>
      </dsp:nvSpPr>
      <dsp:spPr>
        <a:xfrm>
          <a:off x="3307759" y="3176964"/>
          <a:ext cx="2240804" cy="2241702"/>
        </a:xfrm>
        <a:prstGeom prst="blockArc">
          <a:avLst>
            <a:gd name="adj1" fmla="val 13500000"/>
            <a:gd name="adj2" fmla="val 10800000"/>
            <a:gd name="adj3" fmla="val 12740"/>
          </a:avLst>
        </a:prstGeom>
        <a:gradFill rotWithShape="0">
          <a:gsLst>
            <a:gs pos="0">
              <a:schemeClr val="accent1">
                <a:shade val="50000"/>
                <a:hueOff val="222839"/>
                <a:satOff val="5970"/>
                <a:lumOff val="26302"/>
                <a:alphaOff val="0"/>
                <a:satMod val="103000"/>
                <a:lumMod val="102000"/>
                <a:tint val="94000"/>
              </a:schemeClr>
            </a:gs>
            <a:gs pos="50000">
              <a:schemeClr val="accent1">
                <a:shade val="50000"/>
                <a:hueOff val="222839"/>
                <a:satOff val="5970"/>
                <a:lumOff val="26302"/>
                <a:alphaOff val="0"/>
                <a:satMod val="110000"/>
                <a:lumMod val="100000"/>
                <a:shade val="100000"/>
              </a:schemeClr>
            </a:gs>
            <a:gs pos="100000">
              <a:schemeClr val="accent1">
                <a:shade val="50000"/>
                <a:hueOff val="222839"/>
                <a:satOff val="5970"/>
                <a:lumOff val="263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E2934E8-B006-4856-B36B-F0EE276149CE}">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Clustering</a:t>
          </a:r>
          <a:endParaRPr lang="en-AE" sz="2400" b="1" kern="1200" dirty="0"/>
        </a:p>
      </dsp:txBody>
      <dsp:txXfrm>
        <a:off x="3702042" y="3958878"/>
        <a:ext cx="1449298" cy="72447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4BA12-BDB9-412E-9AF3-085A20A5E810}" type="datetimeFigureOut">
              <a:rPr lang="fr-FR" smtClean="0"/>
              <a:t>27/02/2022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475C5-510B-4915-AAA0-102C8BCFEDDE}" type="slidenum">
              <a:rPr lang="fr-FR" smtClean="0"/>
              <a:t>‹#›</a:t>
            </a:fld>
            <a:endParaRPr lang="fr-FR"/>
          </a:p>
        </p:txBody>
      </p:sp>
    </p:spTree>
    <p:extLst>
      <p:ext uri="{BB962C8B-B14F-4D97-AF65-F5344CB8AC3E}">
        <p14:creationId xmlns:p14="http://schemas.microsoft.com/office/powerpoint/2010/main" val="883208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cikit-learn.org/stable/modules/svm.html#svm-classifica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scikit-learn.org/stable/modules/svm.html#svm-outlier-detection" TargetMode="External"/><Relationship Id="rId4" Type="http://schemas.openxmlformats.org/officeDocument/2006/relationships/hyperlink" Target="https://scikit-learn.org/stable/modules/svm.html#svm-regression"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p:cNvSpPr>
            <a:spLocks noGrp="1"/>
          </p:cNvSpPr>
          <p:nvPr>
            <p:ph type="body" idx="1"/>
          </p:nvPr>
        </p:nvSpPr>
        <p:spPr/>
        <p:txBody>
          <a:bodyPr/>
          <a:lstStyle/>
          <a:p>
            <a:pPr fontAlgn="auto">
              <a:spcBef>
                <a:spcPts val="0"/>
              </a:spcBef>
              <a:spcAft>
                <a:spcPts val="0"/>
              </a:spcAft>
              <a:defRPr/>
            </a:pPr>
            <a:endParaRPr lang="fr-FR" dirty="0"/>
          </a:p>
        </p:txBody>
      </p:sp>
      <p:sp>
        <p:nvSpPr>
          <p:cNvPr id="56324"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827D78EA-DED1-4E28-8AE3-FA1E34FC8524}" type="slidenum">
              <a:rPr lang="fr-FR" altLang="fr-FR"/>
              <a:pPr fontAlgn="base">
                <a:spcBef>
                  <a:spcPct val="0"/>
                </a:spcBef>
                <a:spcAft>
                  <a:spcPct val="0"/>
                </a:spcAft>
              </a:pPr>
              <a:t>1</a:t>
            </a:fld>
            <a:endParaRPr lang="fr-FR" altLang="fr-FR" dirty="0"/>
          </a:p>
        </p:txBody>
      </p:sp>
    </p:spTree>
    <p:extLst>
      <p:ext uri="{BB962C8B-B14F-4D97-AF65-F5344CB8AC3E}">
        <p14:creationId xmlns:p14="http://schemas.microsoft.com/office/powerpoint/2010/main" val="2828026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Dans notre cas,</a:t>
            </a:r>
            <a:r>
              <a:rPr lang="fr-FR" sz="1200" kern="1200" dirty="0">
                <a:solidFill>
                  <a:schemeClr val="tx1"/>
                </a:solidFill>
                <a:effectLst/>
                <a:latin typeface="+mn-lt"/>
                <a:ea typeface="+mn-ea"/>
                <a:cs typeface="+mn-cs"/>
              </a:rPr>
              <a:t> notre modèle </a:t>
            </a:r>
            <a:r>
              <a:rPr lang="fr-FR" sz="1200" b="0" kern="1200" dirty="0">
                <a:solidFill>
                  <a:schemeClr val="tx1"/>
                </a:solidFill>
                <a:effectLst/>
                <a:latin typeface="+mn-lt"/>
                <a:ea typeface="+mn-ea"/>
                <a:cs typeface="+mn-cs"/>
              </a:rPr>
              <a:t>de classification binaire (juger la potabilité ou la non potabilité de l’eau). Ce </a:t>
            </a:r>
            <a:r>
              <a:rPr lang="fr-FR" sz="1200" kern="1200" dirty="0">
                <a:solidFill>
                  <a:schemeClr val="tx1"/>
                </a:solidFill>
                <a:effectLst/>
                <a:latin typeface="+mn-lt"/>
                <a:ea typeface="+mn-ea"/>
                <a:cs typeface="+mn-cs"/>
              </a:rPr>
              <a:t>problème survient lorsque la variable de sortie  (</a:t>
            </a:r>
            <a:r>
              <a:rPr lang="fr-FR" sz="1200" kern="1200" dirty="0" err="1">
                <a:solidFill>
                  <a:schemeClr val="tx1"/>
                </a:solidFill>
                <a:effectLst/>
                <a:latin typeface="+mn-lt"/>
                <a:ea typeface="+mn-ea"/>
                <a:cs typeface="+mn-cs"/>
              </a:rPr>
              <a:t>target</a:t>
            </a:r>
            <a:r>
              <a:rPr lang="fr-FR" sz="1200" kern="1200" dirty="0">
                <a:solidFill>
                  <a:schemeClr val="tx1"/>
                </a:solidFill>
                <a:effectLst/>
                <a:latin typeface="+mn-lt"/>
                <a:ea typeface="+mn-ea"/>
                <a:cs typeface="+mn-cs"/>
              </a:rPr>
              <a:t> =potabilité) est une catégorie, telle que « eau potable (1) », « eau non potable (0)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Dans notre cas, les méthodes d’apprentissage supervisé utilisées dans les problèmes de classification (</a:t>
            </a:r>
            <a:r>
              <a:rPr lang="fr-FR" sz="1200" b="1" kern="1200" dirty="0">
                <a:solidFill>
                  <a:schemeClr val="tx1"/>
                </a:solidFill>
                <a:effectLst/>
                <a:latin typeface="+mn-lt"/>
                <a:ea typeface="+mn-ea"/>
                <a:cs typeface="+mn-cs"/>
              </a:rPr>
              <a:t>SVM, régression logistique et K-NN</a:t>
            </a:r>
            <a:r>
              <a:rPr lang="fr-FR" sz="1200" kern="1200" dirty="0">
                <a:solidFill>
                  <a:schemeClr val="tx1"/>
                </a:solidFill>
                <a:effectLst/>
                <a:latin typeface="+mn-lt"/>
                <a:ea typeface="+mn-ea"/>
                <a:cs typeface="+mn-cs"/>
              </a:rPr>
              <a:t>).</a:t>
            </a:r>
            <a:endParaRPr lang="en-A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10</a:t>
            </a:fld>
            <a:endParaRPr lang="fr-FR"/>
          </a:p>
        </p:txBody>
      </p:sp>
    </p:spTree>
    <p:extLst>
      <p:ext uri="{BB962C8B-B14F-4D97-AF65-F5344CB8AC3E}">
        <p14:creationId xmlns:p14="http://schemas.microsoft.com/office/powerpoint/2010/main" val="341828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p:cNvSpPr>
            <a:spLocks noGrp="1"/>
          </p:cNvSpPr>
          <p:nvPr>
            <p:ph type="body" idx="1"/>
          </p:nvPr>
        </p:nvSpPr>
        <p:spPr/>
        <p:txBody>
          <a:bodyPr/>
          <a:lstStyle/>
          <a:p>
            <a:pPr fontAlgn="auto">
              <a:spcBef>
                <a:spcPts val="0"/>
              </a:spcBef>
              <a:spcAft>
                <a:spcPts val="0"/>
              </a:spcAft>
              <a:defRPr/>
            </a:pPr>
            <a:endParaRPr lang="fr-FR" dirty="0"/>
          </a:p>
        </p:txBody>
      </p:sp>
      <p:sp>
        <p:nvSpPr>
          <p:cNvPr id="56324"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827D78EA-DED1-4E28-8AE3-FA1E34FC8524}" type="slidenum">
              <a:rPr lang="fr-FR" altLang="fr-FR"/>
              <a:pPr fontAlgn="base">
                <a:spcBef>
                  <a:spcPct val="0"/>
                </a:spcBef>
                <a:spcAft>
                  <a:spcPct val="0"/>
                </a:spcAft>
              </a:pPr>
              <a:t>11</a:t>
            </a:fld>
            <a:endParaRPr lang="fr-FR" altLang="fr-FR" dirty="0"/>
          </a:p>
        </p:txBody>
      </p:sp>
    </p:spTree>
    <p:extLst>
      <p:ext uri="{BB962C8B-B14F-4D97-AF65-F5344CB8AC3E}">
        <p14:creationId xmlns:p14="http://schemas.microsoft.com/office/powerpoint/2010/main" val="187287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L'accès à l'eau potable est essentiel à la santé, un droit humain fondamental et une composante d'une politique efficace de protection de la santé. Il s'agit d'une question de santé et de développement importante au niveau national, régional et local.</a:t>
            </a:r>
          </a:p>
          <a:p>
            <a:r>
              <a:rPr lang="fr-FR" dirty="0"/>
              <a:t>Il est important de noter qu’une eau considérée comme potable n’est pas forcément totalement exempte de matières polluantes. C’est juste que sa concentration en matières polluantes est considérée comme relativement faible pour ne pas nuire à la santé des consommateurs</a:t>
            </a:r>
          </a:p>
          <a:p>
            <a:endParaRPr lang="fr-FR" dirty="0"/>
          </a:p>
        </p:txBody>
      </p:sp>
      <p:sp>
        <p:nvSpPr>
          <p:cNvPr id="4" name="Slide Number Placeholder 3"/>
          <p:cNvSpPr>
            <a:spLocks noGrp="1"/>
          </p:cNvSpPr>
          <p:nvPr>
            <p:ph type="sldNum" sz="quarter" idx="5"/>
          </p:nvPr>
        </p:nvSpPr>
        <p:spPr/>
        <p:txBody>
          <a:bodyPr/>
          <a:lstStyle/>
          <a:p>
            <a:fld id="{96D82F66-4D5A-4A3B-975F-5583F8256D53}" type="slidenum">
              <a:rPr lang="fr-FR" smtClean="0"/>
              <a:t>12</a:t>
            </a:fld>
            <a:endParaRPr lang="fr-FR"/>
          </a:p>
        </p:txBody>
      </p:sp>
    </p:spTree>
    <p:extLst>
      <p:ext uri="{BB962C8B-B14F-4D97-AF65-F5344CB8AC3E}">
        <p14:creationId xmlns:p14="http://schemas.microsoft.com/office/powerpoint/2010/main" val="3990741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fichier water_potability.csv contient des mesures de la qualité de l'eau pour 3276 masses d'eau différentes. </a:t>
            </a:r>
          </a:p>
          <a:p>
            <a:r>
              <a:rPr lang="fr-FR" dirty="0"/>
              <a:t>Explication </a:t>
            </a:r>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13</a:t>
            </a:fld>
            <a:endParaRPr lang="fr-FR"/>
          </a:p>
        </p:txBody>
      </p:sp>
    </p:spTree>
    <p:extLst>
      <p:ext uri="{BB962C8B-B14F-4D97-AF65-F5344CB8AC3E}">
        <p14:creationId xmlns:p14="http://schemas.microsoft.com/office/powerpoint/2010/main" val="4280725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Violin</a:t>
            </a:r>
            <a:r>
              <a:rPr lang="fr-FR" dirty="0"/>
              <a:t> Plot est une méthode pour visualiser la distribution des données numériques de différentes variables.</a:t>
            </a:r>
          </a:p>
          <a:p>
            <a:r>
              <a:rPr lang="fr-FR" dirty="0"/>
              <a:t>Ce plot n’est pas applicable pour toutes les valeurs, au contraire de l’histogramme.</a:t>
            </a:r>
          </a:p>
          <a:p>
            <a:r>
              <a:rPr lang="fr-FR" dirty="0"/>
              <a:t>On visualise dans le </a:t>
            </a:r>
            <a:r>
              <a:rPr lang="fr-FR" dirty="0" err="1"/>
              <a:t>Violinplot</a:t>
            </a:r>
            <a:r>
              <a:rPr lang="fr-FR" dirty="0"/>
              <a:t> la proportionnalité des ‘</a:t>
            </a:r>
            <a:r>
              <a:rPr lang="fr-FR" dirty="0" err="1"/>
              <a:t>Features</a:t>
            </a:r>
            <a:r>
              <a:rPr lang="fr-FR" dirty="0"/>
              <a:t>’ par rapport à ‘Target’.</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Selon le graphe ci-dessous, La proportionnalité la plus grande</a:t>
            </a:r>
            <a:r>
              <a:rPr lang="en-US" sz="1200" kern="1200" dirty="0">
                <a:solidFill>
                  <a:schemeClr val="tx1"/>
                </a:solidFill>
                <a:effectLst/>
                <a:latin typeface="+mn-lt"/>
                <a:ea typeface="+mn-ea"/>
                <a:cs typeface="+mn-cs"/>
                <a:sym typeface="Wingdings"/>
              </a:rPr>
              <a:t></a:t>
            </a:r>
            <a:r>
              <a:rPr lang="fr-FR" sz="1200" kern="1200" dirty="0">
                <a:solidFill>
                  <a:schemeClr val="tx1"/>
                </a:solidFill>
                <a:effectLst/>
                <a:latin typeface="+mn-lt"/>
                <a:ea typeface="+mn-ea"/>
                <a:cs typeface="+mn-cs"/>
              </a:rPr>
              <a:t>  pH=7 de l’eau potable (1) et non potable(0) est.</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Selon le graphe ci-dessous, La proportionnalité la plus grande</a:t>
            </a:r>
            <a:r>
              <a:rPr lang="en-US" sz="1200" kern="1200" dirty="0">
                <a:solidFill>
                  <a:schemeClr val="tx1"/>
                </a:solidFill>
                <a:effectLst/>
                <a:latin typeface="+mn-lt"/>
                <a:ea typeface="+mn-ea"/>
                <a:cs typeface="+mn-cs"/>
                <a:sym typeface="Wingdings"/>
              </a:rPr>
              <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Solids</a:t>
            </a:r>
            <a:r>
              <a:rPr lang="fr-FR" sz="1200" kern="1200" dirty="0">
                <a:solidFill>
                  <a:schemeClr val="tx1"/>
                </a:solidFill>
                <a:effectLst/>
                <a:latin typeface="+mn-lt"/>
                <a:ea typeface="+mn-ea"/>
                <a:cs typeface="+mn-cs"/>
              </a:rPr>
              <a:t> = 20 000 de l’eau potable (1) et non potable(0).</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24</a:t>
            </a:fld>
            <a:endParaRPr lang="fr-FR"/>
          </a:p>
        </p:txBody>
      </p:sp>
    </p:spTree>
    <p:extLst>
      <p:ext uri="{BB962C8B-B14F-4D97-AF65-F5344CB8AC3E}">
        <p14:creationId xmlns:p14="http://schemas.microsoft.com/office/powerpoint/2010/main" val="215825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On remarque que pour certains échantillons il y a des valeurs manquantes, dans ce cas il n’y a que les solutions suivantes :</a:t>
            </a:r>
          </a:p>
          <a:p>
            <a:pPr lvl="0"/>
            <a:r>
              <a:rPr lang="fr-FR" sz="1200" kern="1200" dirty="0">
                <a:solidFill>
                  <a:schemeClr val="tx1"/>
                </a:solidFill>
                <a:effectLst/>
                <a:latin typeface="+mn-lt"/>
                <a:ea typeface="+mn-ea"/>
                <a:cs typeface="+mn-cs"/>
              </a:rPr>
              <a:t>Effacer tous les échantillons qui représentent des valeurs manquantes,</a:t>
            </a:r>
            <a:endParaRPr lang="fr-FR" dirty="0">
              <a:effectLst/>
            </a:endParaRPr>
          </a:p>
          <a:p>
            <a:pPr lvl="0"/>
            <a:r>
              <a:rPr lang="fr-FR" sz="1200" b="1" kern="1200" dirty="0">
                <a:solidFill>
                  <a:schemeClr val="tx1"/>
                </a:solidFill>
                <a:effectLst/>
                <a:latin typeface="+mn-lt"/>
                <a:ea typeface="+mn-ea"/>
                <a:cs typeface="+mn-cs"/>
              </a:rPr>
              <a:t>Compléter et remplir ces valeurs par la moyenne de chaque paramètre,</a:t>
            </a:r>
            <a:endParaRPr lang="fr-FR" dirty="0">
              <a:effectLst/>
            </a:endParaRPr>
          </a:p>
          <a:p>
            <a:pPr lvl="0"/>
            <a:r>
              <a:rPr lang="fr-FR" sz="1200" kern="1200" dirty="0">
                <a:solidFill>
                  <a:schemeClr val="tx1"/>
                </a:solidFill>
                <a:effectLst/>
                <a:latin typeface="+mn-lt"/>
                <a:ea typeface="+mn-ea"/>
                <a:cs typeface="+mn-cs"/>
              </a:rPr>
              <a:t>Remplir les valeurs manquantes par une valeur comprise entre </a:t>
            </a:r>
            <a:r>
              <a:rPr lang="fr-FR" sz="1200" b="1" kern="1200" dirty="0">
                <a:solidFill>
                  <a:schemeClr val="tx1"/>
                </a:solidFill>
                <a:effectLst/>
                <a:latin typeface="+mn-lt"/>
                <a:ea typeface="+mn-ea"/>
                <a:cs typeface="+mn-cs"/>
              </a:rPr>
              <a:t>le min</a:t>
            </a:r>
            <a:r>
              <a:rPr lang="fr-FR" sz="1200" kern="1200" dirty="0">
                <a:solidFill>
                  <a:schemeClr val="tx1"/>
                </a:solidFill>
                <a:effectLst/>
                <a:latin typeface="+mn-lt"/>
                <a:ea typeface="+mn-ea"/>
                <a:cs typeface="+mn-cs"/>
              </a:rPr>
              <a:t> et </a:t>
            </a:r>
            <a:r>
              <a:rPr lang="fr-FR" sz="1200" b="1" kern="1200" dirty="0">
                <a:solidFill>
                  <a:schemeClr val="tx1"/>
                </a:solidFill>
                <a:effectLst/>
                <a:latin typeface="+mn-lt"/>
                <a:ea typeface="+mn-ea"/>
                <a:cs typeface="+mn-cs"/>
              </a:rPr>
              <a:t>le max</a:t>
            </a:r>
            <a:r>
              <a:rPr lang="fr-FR" sz="1200" kern="1200" dirty="0">
                <a:solidFill>
                  <a:schemeClr val="tx1"/>
                </a:solidFill>
                <a:effectLst/>
                <a:latin typeface="+mn-lt"/>
                <a:ea typeface="+mn-ea"/>
                <a:cs typeface="+mn-cs"/>
              </a:rPr>
              <a:t> de chaque paramètre. </a:t>
            </a:r>
          </a:p>
          <a:p>
            <a:r>
              <a:rPr lang="fr-FR" sz="1200" kern="1200" dirty="0">
                <a:solidFill>
                  <a:schemeClr val="tx1"/>
                </a:solidFill>
                <a:effectLst/>
                <a:latin typeface="+mn-lt"/>
                <a:ea typeface="+mn-ea"/>
                <a:cs typeface="+mn-cs"/>
              </a:rPr>
              <a:t>Dans notre cas, on essayera la deuxième, </a:t>
            </a:r>
            <a:endParaRPr lang="fr-FR" dirty="0">
              <a:effectLst/>
            </a:endParaRPr>
          </a:p>
          <a:p>
            <a:r>
              <a:rPr lang="fr-FR" sz="1200" kern="1200" dirty="0">
                <a:solidFill>
                  <a:schemeClr val="tx1"/>
                </a:solidFill>
                <a:effectLst/>
                <a:latin typeface="+mn-lt"/>
                <a:ea typeface="+mn-ea"/>
                <a:cs typeface="+mn-cs"/>
              </a:rPr>
              <a:t>Par exemple si on trouve un élément avec une valeur manquante de pH</a:t>
            </a:r>
            <a:endParaRPr lang="fr-FR" dirty="0">
              <a:effectLst/>
            </a:endParaRPr>
          </a:p>
          <a:p>
            <a:r>
              <a:rPr lang="fr-F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Wingdings"/>
              </a:rPr>
              <a:t></a:t>
            </a:r>
            <a:r>
              <a:rPr lang="fr-FR" sz="1200" b="1" kern="1200" dirty="0">
                <a:solidFill>
                  <a:schemeClr val="tx1"/>
                </a:solidFill>
                <a:effectLst/>
                <a:latin typeface="+mn-lt"/>
                <a:ea typeface="+mn-ea"/>
                <a:cs typeface="+mn-cs"/>
              </a:rPr>
              <a:t> Remplissage de cette valeur par la moyenne des PH des autres éléments.</a:t>
            </a:r>
            <a:endParaRPr lang="fr-FR" dirty="0">
              <a:effectLst/>
            </a:endParaRP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28</a:t>
            </a:fld>
            <a:endParaRPr lang="fr-FR"/>
          </a:p>
        </p:txBody>
      </p:sp>
    </p:spTree>
    <p:extLst>
      <p:ext uri="{BB962C8B-B14F-4D97-AF65-F5344CB8AC3E}">
        <p14:creationId xmlns:p14="http://schemas.microsoft.com/office/powerpoint/2010/main" val="3708530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s’assurer qu’il n’y a plus de valeurs manquantes, on utilise la fonction </a:t>
            </a:r>
            <a:r>
              <a:rPr lang="fr-FR" dirty="0" err="1"/>
              <a:t>data.isnull</a:t>
            </a:r>
            <a:r>
              <a:rPr lang="fr-FR" dirty="0"/>
              <a:t>().</a:t>
            </a:r>
            <a:r>
              <a:rPr lang="fr-FR" dirty="0" err="1"/>
              <a:t>sum</a:t>
            </a:r>
            <a:r>
              <a:rPr lang="fr-FR" dirty="0"/>
              <a:t>() et on visualise le résultat suivant : ( 0 valeurs manquantes</a:t>
            </a:r>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29</a:t>
            </a:fld>
            <a:endParaRPr lang="fr-FR"/>
          </a:p>
        </p:txBody>
      </p:sp>
    </p:spTree>
    <p:extLst>
      <p:ext uri="{BB962C8B-B14F-4D97-AF65-F5344CB8AC3E}">
        <p14:creationId xmlns:p14="http://schemas.microsoft.com/office/powerpoint/2010/main" val="3000453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p:cNvSpPr>
            <a:spLocks noGrp="1"/>
          </p:cNvSpPr>
          <p:nvPr>
            <p:ph type="body" idx="1"/>
          </p:nvPr>
        </p:nvSpPr>
        <p:spPr/>
        <p:txBody>
          <a:bodyPr/>
          <a:lstStyle/>
          <a:p>
            <a:pPr fontAlgn="auto">
              <a:spcBef>
                <a:spcPts val="0"/>
              </a:spcBef>
              <a:spcAft>
                <a:spcPts val="0"/>
              </a:spcAft>
              <a:defRPr/>
            </a:pPr>
            <a:endParaRPr lang="fr-FR" dirty="0"/>
          </a:p>
        </p:txBody>
      </p:sp>
      <p:sp>
        <p:nvSpPr>
          <p:cNvPr id="56324"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827D78EA-DED1-4E28-8AE3-FA1E34FC8524}" type="slidenum">
              <a:rPr lang="fr-FR" altLang="fr-FR"/>
              <a:pPr fontAlgn="base">
                <a:spcBef>
                  <a:spcPct val="0"/>
                </a:spcBef>
                <a:spcAft>
                  <a:spcPct val="0"/>
                </a:spcAft>
              </a:pPr>
              <a:t>30</a:t>
            </a:fld>
            <a:endParaRPr lang="fr-FR" altLang="fr-FR" dirty="0"/>
          </a:p>
        </p:txBody>
      </p:sp>
    </p:spTree>
    <p:extLst>
      <p:ext uri="{BB962C8B-B14F-4D97-AF65-F5344CB8AC3E}">
        <p14:creationId xmlns:p14="http://schemas.microsoft.com/office/powerpoint/2010/main" val="4262479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Après la caractérisation des variables, on suit les 3 étapes suivantes commun entre les 3 méthodes avant de commencer à appliquer chaque méthode. </a:t>
            </a: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31</a:t>
            </a:fld>
            <a:endParaRPr lang="fr-FR"/>
          </a:p>
        </p:txBody>
      </p:sp>
    </p:spTree>
    <p:extLst>
      <p:ext uri="{BB962C8B-B14F-4D97-AF65-F5344CB8AC3E}">
        <p14:creationId xmlns:p14="http://schemas.microsoft.com/office/powerpoint/2010/main" val="323385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8E475C5-510B-4915-AAA0-102C8BCFEDDE}" type="slidenum">
              <a:rPr lang="fr-FR" smtClean="0"/>
              <a:t>32</a:t>
            </a:fld>
            <a:endParaRPr lang="fr-FR"/>
          </a:p>
        </p:txBody>
      </p:sp>
    </p:spTree>
    <p:extLst>
      <p:ext uri="{BB962C8B-B14F-4D97-AF65-F5344CB8AC3E}">
        <p14:creationId xmlns:p14="http://schemas.microsoft.com/office/powerpoint/2010/main" val="295764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8E475C5-510B-4915-AAA0-102C8BCFEDDE}" type="slidenum">
              <a:rPr lang="fr-FR" smtClean="0"/>
              <a:t>2</a:t>
            </a:fld>
            <a:endParaRPr lang="fr-FR" dirty="0"/>
          </a:p>
        </p:txBody>
      </p:sp>
    </p:spTree>
    <p:extLst>
      <p:ext uri="{BB962C8B-B14F-4D97-AF65-F5344CB8AC3E}">
        <p14:creationId xmlns:p14="http://schemas.microsoft.com/office/powerpoint/2010/main" val="768209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33</a:t>
            </a:fld>
            <a:endParaRPr lang="fr-FR"/>
          </a:p>
        </p:txBody>
      </p:sp>
    </p:spTree>
    <p:extLst>
      <p:ext uri="{BB962C8B-B14F-4D97-AF65-F5344CB8AC3E}">
        <p14:creationId xmlns:p14="http://schemas.microsoft.com/office/powerpoint/2010/main" val="935420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modèle de régression logistique donne des résultats plus pertinents, avec une certaine précision, comme il permet de résoudre les problèmes de la régression linéaire en termes de sensibilité aux </a:t>
            </a:r>
            <a:r>
              <a:rPr lang="fr-FR" sz="1200" kern="1200" dirty="0" err="1">
                <a:solidFill>
                  <a:schemeClr val="tx1"/>
                </a:solidFill>
                <a:effectLst/>
                <a:latin typeface="+mn-lt"/>
                <a:ea typeface="+mn-ea"/>
                <a:cs typeface="+mn-cs"/>
              </a:rPr>
              <a:t>outliers</a:t>
            </a:r>
            <a:r>
              <a:rPr lang="fr-FR" sz="1200" kern="1200" dirty="0">
                <a:solidFill>
                  <a:schemeClr val="tx1"/>
                </a:solidFill>
                <a:effectLst/>
                <a:latin typeface="+mn-lt"/>
                <a:ea typeface="+mn-ea"/>
                <a:cs typeface="+mn-cs"/>
              </a:rPr>
              <a:t> (erreurs), et de donner des probabilités. Son objectif est de trouver les valeurs optimales des paramètres qui font partie du modèle.</a:t>
            </a: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34</a:t>
            </a:fld>
            <a:endParaRPr lang="fr-FR"/>
          </a:p>
        </p:txBody>
      </p:sp>
    </p:spTree>
    <p:extLst>
      <p:ext uri="{BB962C8B-B14F-4D97-AF65-F5344CB8AC3E}">
        <p14:creationId xmlns:p14="http://schemas.microsoft.com/office/powerpoint/2010/main" val="2509419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1) Nous allons appliquer une régression logistique avec python en utilisant le package scikit-learn. Cette bibliothèque d’apprentissage automatique fournit pour la régression logistique le module sklearn_model.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2) Nous créons notre modèle de logistique de régression linéaire.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3) Nous entrainons notre modèle en utilisant les données d’apprentissage (70 %).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4) Nous testons notre modèle de </a:t>
            </a:r>
            <a:r>
              <a:rPr lang="fr-FR" sz="1200" kern="1200" dirty="0" err="1">
                <a:solidFill>
                  <a:schemeClr val="tx1"/>
                </a:solidFill>
                <a:effectLst/>
                <a:latin typeface="+mn-lt"/>
                <a:ea typeface="+mn-ea"/>
                <a:cs typeface="+mn-cs"/>
              </a:rPr>
              <a:t>regression</a:t>
            </a:r>
            <a:r>
              <a:rPr lang="fr-FR" sz="1200" kern="1200" dirty="0">
                <a:solidFill>
                  <a:schemeClr val="tx1"/>
                </a:solidFill>
                <a:effectLst/>
                <a:latin typeface="+mn-lt"/>
                <a:ea typeface="+mn-ea"/>
                <a:cs typeface="+mn-cs"/>
              </a:rPr>
              <a:t> logistique sur les données de test (30%).</a:t>
            </a:r>
            <a:endParaRPr lang="en-A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35</a:t>
            </a:fld>
            <a:endParaRPr lang="fr-FR"/>
          </a:p>
        </p:txBody>
      </p:sp>
    </p:spTree>
    <p:extLst>
      <p:ext uri="{BB962C8B-B14F-4D97-AF65-F5344CB8AC3E}">
        <p14:creationId xmlns:p14="http://schemas.microsoft.com/office/powerpoint/2010/main" val="3999265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but c’est de savoir la pertinence de notre modèle.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Cette méthode nous donne un nombre d'exactitude de 49% (basé sur le score F1) et 73% du pourcentage de rappel, tandis que la moyenne pondérée de précision a le nombre le plus élevé parmi les autres avec 77%.</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Apres avoir ajuster les différents paramètres de logistique régression. l’</a:t>
            </a:r>
            <a:r>
              <a:rPr lang="fr-FR" sz="1200" kern="1200" dirty="0" err="1">
                <a:solidFill>
                  <a:schemeClr val="tx1"/>
                </a:solidFill>
                <a:effectLst/>
                <a:latin typeface="+mn-lt"/>
                <a:ea typeface="+mn-ea"/>
                <a:cs typeface="+mn-cs"/>
              </a:rPr>
              <a:t>accuracy</a:t>
            </a:r>
            <a:r>
              <a:rPr lang="fr-FR" sz="1200" kern="1200" dirty="0">
                <a:solidFill>
                  <a:schemeClr val="tx1"/>
                </a:solidFill>
                <a:effectLst/>
                <a:latin typeface="+mn-lt"/>
                <a:ea typeface="+mn-ea"/>
                <a:cs typeface="+mn-cs"/>
              </a:rPr>
              <a:t> obtenue est la meilleure trouvée après réglage. </a:t>
            </a:r>
            <a:endParaRPr lang="en-A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36</a:t>
            </a:fld>
            <a:endParaRPr lang="fr-FR"/>
          </a:p>
        </p:txBody>
      </p:sp>
    </p:spTree>
    <p:extLst>
      <p:ext uri="{BB962C8B-B14F-4D97-AF65-F5344CB8AC3E}">
        <p14:creationId xmlns:p14="http://schemas.microsoft.com/office/powerpoint/2010/main" val="2609693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savoir qu’une Confusion Matrix (matrice de confusion) ou tableau de contingence permet de mesurer les performances d’un modèle de Machine Learning notamment la logistique de régression en vérifiant notamment à quelle fréquence ses prédictions sont exactes par rapport à la réalité dans des problèmes de classification.</a:t>
            </a: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37</a:t>
            </a:fld>
            <a:endParaRPr lang="fr-FR"/>
          </a:p>
        </p:txBody>
      </p:sp>
    </p:spTree>
    <p:extLst>
      <p:ext uri="{BB962C8B-B14F-4D97-AF65-F5344CB8AC3E}">
        <p14:creationId xmlns:p14="http://schemas.microsoft.com/office/powerpoint/2010/main" val="248377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a:t>
            </a:r>
            <a:r>
              <a:rPr lang="en-US" sz="1200" kern="1200" dirty="0" err="1">
                <a:solidFill>
                  <a:schemeClr val="tx1"/>
                </a:solidFill>
                <a:effectLst/>
                <a:latin typeface="+mn-lt"/>
                <a:ea typeface="+mn-ea"/>
                <a:cs typeface="+mn-cs"/>
              </a:rPr>
              <a:t>va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calculer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l’accuracy</a:t>
            </a:r>
            <a:r>
              <a:rPr lang="en-US" sz="1200" kern="1200" dirty="0">
                <a:solidFill>
                  <a:schemeClr val="tx1"/>
                </a:solidFill>
                <a:effectLst/>
                <a:latin typeface="+mn-lt"/>
                <a:ea typeface="+mn-ea"/>
                <a:cs typeface="+mn-cs"/>
              </a:rPr>
              <a:t> avec la cross validation avec </a:t>
            </a:r>
            <a:r>
              <a:rPr lang="en-US" sz="1200" kern="1200" dirty="0" err="1">
                <a:solidFill>
                  <a:schemeClr val="tx1"/>
                </a:solidFill>
                <a:effectLst/>
                <a:latin typeface="+mn-lt"/>
                <a:ea typeface="+mn-ea"/>
                <a:cs typeface="+mn-cs"/>
              </a:rPr>
              <a:t>une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moyenne</a:t>
            </a:r>
            <a:r>
              <a:rPr lang="en-US" sz="1200" kern="1200" dirty="0">
                <a:solidFill>
                  <a:schemeClr val="tx1"/>
                </a:solidFill>
                <a:effectLst/>
                <a:latin typeface="+mn-lt"/>
                <a:ea typeface="+mn-ea"/>
                <a:cs typeface="+mn-cs"/>
              </a:rPr>
              <a:t> de 0.61</a:t>
            </a: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38</a:t>
            </a:fld>
            <a:endParaRPr lang="fr-FR"/>
          </a:p>
        </p:txBody>
      </p:sp>
    </p:spTree>
    <p:extLst>
      <p:ext uri="{BB962C8B-B14F-4D97-AF65-F5344CB8AC3E}">
        <p14:creationId xmlns:p14="http://schemas.microsoft.com/office/powerpoint/2010/main" val="4188492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modèle de régression logistique donne des résultats plus pertinents, avec une certaine précision, comme il permet de résoudre les problèmes de la régression linéaire en termes de sensibilité aux </a:t>
            </a:r>
            <a:r>
              <a:rPr lang="fr-FR" sz="1200" kern="1200" dirty="0" err="1">
                <a:solidFill>
                  <a:schemeClr val="tx1"/>
                </a:solidFill>
                <a:effectLst/>
                <a:latin typeface="+mn-lt"/>
                <a:ea typeface="+mn-ea"/>
                <a:cs typeface="+mn-cs"/>
              </a:rPr>
              <a:t>outliers</a:t>
            </a:r>
            <a:r>
              <a:rPr lang="fr-FR" sz="1200" kern="1200" dirty="0">
                <a:solidFill>
                  <a:schemeClr val="tx1"/>
                </a:solidFill>
                <a:effectLst/>
                <a:latin typeface="+mn-lt"/>
                <a:ea typeface="+mn-ea"/>
                <a:cs typeface="+mn-cs"/>
              </a:rPr>
              <a:t> (erreurs), et de donner des probabilités. Son objectif est de trouver les valeurs optimales des paramètres qui font partie du modèle.</a:t>
            </a: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39</a:t>
            </a:fld>
            <a:endParaRPr lang="fr-FR"/>
          </a:p>
        </p:txBody>
      </p:sp>
    </p:spTree>
    <p:extLst>
      <p:ext uri="{BB962C8B-B14F-4D97-AF65-F5344CB8AC3E}">
        <p14:creationId xmlns:p14="http://schemas.microsoft.com/office/powerpoint/2010/main" val="2509419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40</a:t>
            </a:fld>
            <a:endParaRPr lang="fr-FR"/>
          </a:p>
        </p:txBody>
      </p:sp>
    </p:spTree>
    <p:extLst>
      <p:ext uri="{BB962C8B-B14F-4D97-AF65-F5344CB8AC3E}">
        <p14:creationId xmlns:p14="http://schemas.microsoft.com/office/powerpoint/2010/main" val="2609693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a:r>
              <a:rPr lang="fr-FR" sz="1200" b="1" i="0" kern="1200" dirty="0">
                <a:solidFill>
                  <a:schemeClr val="tx1"/>
                </a:solidFill>
                <a:effectLst/>
                <a:latin typeface="+mn-lt"/>
                <a:ea typeface="+mn-ea"/>
                <a:cs typeface="+mn-cs"/>
              </a:rPr>
              <a:t>Importer les librairies</a:t>
            </a:r>
            <a:endParaRPr lang="fr-FR" sz="1200" b="1" i="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En utilisant le code ci-dessous, on importe d’abord les librairies.</a:t>
            </a:r>
          </a:p>
          <a:p>
            <a:pPr lvl="0"/>
            <a:r>
              <a:rPr lang="fr-FR" sz="1200" b="1" i="0" kern="1200" dirty="0">
                <a:solidFill>
                  <a:schemeClr val="tx1"/>
                </a:solidFill>
                <a:effectLst/>
                <a:latin typeface="+mn-lt"/>
                <a:ea typeface="+mn-ea"/>
                <a:cs typeface="+mn-cs"/>
              </a:rPr>
              <a:t>Création du modèle </a:t>
            </a:r>
            <a:endParaRPr lang="fr-FR" sz="1200" b="1" i="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On crée un objet modèle où les paramètres indiqués dans le code :</a:t>
            </a:r>
          </a:p>
          <a:p>
            <a:r>
              <a:rPr lang="en-US" sz="1200" b="1" kern="1200" dirty="0">
                <a:solidFill>
                  <a:schemeClr val="tx1"/>
                </a:solidFill>
                <a:effectLst/>
                <a:latin typeface="+mn-lt"/>
                <a:ea typeface="+mn-ea"/>
                <a:cs typeface="+mn-cs"/>
              </a:rPr>
              <a:t>PS :</a:t>
            </a:r>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 Pour Le Neighbors ou k, on a trouvé que 9 est la valeur où on a une meilleur </a:t>
            </a:r>
            <a:r>
              <a:rPr lang="fr-FR" sz="1200" kern="1200" dirty="0" err="1">
                <a:solidFill>
                  <a:schemeClr val="tx1"/>
                </a:solidFill>
                <a:effectLst/>
                <a:latin typeface="+mn-lt"/>
                <a:ea typeface="+mn-ea"/>
                <a:cs typeface="+mn-cs"/>
              </a:rPr>
              <a:t>Accuracy</a:t>
            </a:r>
            <a:r>
              <a:rPr lang="fr-FR" sz="1200" kern="1200" dirty="0">
                <a:solidFill>
                  <a:schemeClr val="tx1"/>
                </a:solidFill>
                <a:effectLst/>
                <a:latin typeface="+mn-lt"/>
                <a:ea typeface="+mn-ea"/>
                <a:cs typeface="+mn-cs"/>
              </a:rPr>
              <a:t>.</a:t>
            </a:r>
          </a:p>
          <a:p>
            <a:pPr lvl="0"/>
            <a:r>
              <a:rPr lang="fr-FR" sz="1200" kern="1200" dirty="0">
                <a:solidFill>
                  <a:schemeClr val="tx1"/>
                </a:solidFill>
                <a:effectLst/>
                <a:latin typeface="+mn-lt"/>
                <a:ea typeface="+mn-ea"/>
                <a:cs typeface="+mn-cs"/>
              </a:rPr>
              <a:t>Pour Le </a:t>
            </a:r>
            <a:r>
              <a:rPr lang="fr-FR" sz="1200" kern="1200" dirty="0" err="1">
                <a:solidFill>
                  <a:schemeClr val="tx1"/>
                </a:solidFill>
                <a:effectLst/>
                <a:latin typeface="+mn-lt"/>
                <a:ea typeface="+mn-ea"/>
                <a:cs typeface="+mn-cs"/>
              </a:rPr>
              <a:t>Leaf_size</a:t>
            </a:r>
            <a:r>
              <a:rPr lang="fr-FR" sz="1200" kern="1200" dirty="0">
                <a:solidFill>
                  <a:schemeClr val="tx1"/>
                </a:solidFill>
                <a:effectLst/>
                <a:latin typeface="+mn-lt"/>
                <a:ea typeface="+mn-ea"/>
                <a:cs typeface="+mn-cs"/>
              </a:rPr>
              <a:t>, on a trouvé que 20 est la valeur où on a une meilleur </a:t>
            </a:r>
            <a:r>
              <a:rPr lang="fr-FR" sz="1200" kern="1200" dirty="0" err="1">
                <a:solidFill>
                  <a:schemeClr val="tx1"/>
                </a:solidFill>
                <a:effectLst/>
                <a:latin typeface="+mn-lt"/>
                <a:ea typeface="+mn-ea"/>
                <a:cs typeface="+mn-cs"/>
              </a:rPr>
              <a:t>Accuracy</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 </a:t>
            </a:r>
          </a:p>
          <a:p>
            <a:pPr lvl="0"/>
            <a:r>
              <a:rPr lang="fr-FR" sz="1200" b="1" i="0" kern="1200" dirty="0">
                <a:solidFill>
                  <a:schemeClr val="tx1"/>
                </a:solidFill>
                <a:effectLst/>
                <a:latin typeface="+mn-lt"/>
                <a:ea typeface="+mn-ea"/>
                <a:cs typeface="+mn-cs"/>
              </a:rPr>
              <a:t>Entrainer le modèle:</a:t>
            </a:r>
            <a:endParaRPr lang="fr-FR" sz="1200" b="1" i="1" kern="1200" dirty="0">
              <a:solidFill>
                <a:schemeClr val="tx1"/>
              </a:solidFill>
              <a:effectLst/>
              <a:latin typeface="+mn-lt"/>
              <a:ea typeface="+mn-ea"/>
              <a:cs typeface="+mn-cs"/>
            </a:endParaRPr>
          </a:p>
          <a:p>
            <a:pPr lvl="0"/>
            <a:r>
              <a:rPr lang="fr-FR" sz="1200" b="1" i="0" kern="1200" dirty="0">
                <a:solidFill>
                  <a:schemeClr val="tx1"/>
                </a:solidFill>
                <a:effectLst/>
                <a:latin typeface="+mn-lt"/>
                <a:ea typeface="+mn-ea"/>
                <a:cs typeface="+mn-cs"/>
              </a:rPr>
              <a:t>Prédiction sur l'ensemble de test </a:t>
            </a:r>
            <a:endParaRPr lang="fr-FR" sz="1200" b="1" i="1"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42</a:t>
            </a:fld>
            <a:endParaRPr lang="fr-FR"/>
          </a:p>
        </p:txBody>
      </p:sp>
    </p:spTree>
    <p:extLst>
      <p:ext uri="{BB962C8B-B14F-4D97-AF65-F5344CB8AC3E}">
        <p14:creationId xmlns:p14="http://schemas.microsoft.com/office/powerpoint/2010/main" val="3311669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fr-FR" sz="1200" b="1" i="0" kern="1200" dirty="0" err="1">
                <a:solidFill>
                  <a:schemeClr val="tx1"/>
                </a:solidFill>
                <a:effectLst/>
                <a:latin typeface="+mn-lt"/>
                <a:ea typeface="+mn-ea"/>
                <a:cs typeface="+mn-cs"/>
              </a:rPr>
              <a:t>Accuracy</a:t>
            </a:r>
            <a:endParaRPr lang="fr-FR" sz="1200" b="1" i="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En utilisant le code ci-dessus, on calcul l’</a:t>
            </a:r>
            <a:r>
              <a:rPr lang="fr-FR" sz="1200" kern="1200" dirty="0" err="1">
                <a:solidFill>
                  <a:schemeClr val="tx1"/>
                </a:solidFill>
                <a:effectLst/>
                <a:latin typeface="+mn-lt"/>
                <a:ea typeface="+mn-ea"/>
                <a:cs typeface="+mn-cs"/>
              </a:rPr>
              <a:t>accuracy</a:t>
            </a:r>
            <a:r>
              <a:rPr lang="fr-FR" sz="1200" kern="1200" dirty="0">
                <a:solidFill>
                  <a:schemeClr val="tx1"/>
                </a:solidFill>
                <a:effectLst/>
                <a:latin typeface="+mn-lt"/>
                <a:ea typeface="+mn-ea"/>
                <a:cs typeface="+mn-cs"/>
              </a:rPr>
              <a:t> et on trouve :</a:t>
            </a:r>
          </a:p>
          <a:p>
            <a:r>
              <a:rPr lang="fr-FR" sz="1200" b="1" kern="1200" dirty="0" err="1">
                <a:solidFill>
                  <a:schemeClr val="tx1"/>
                </a:solidFill>
                <a:effectLst/>
                <a:latin typeface="+mn-lt"/>
                <a:ea typeface="+mn-ea"/>
                <a:cs typeface="+mn-cs"/>
              </a:rPr>
              <a:t>Classification_report</a:t>
            </a:r>
            <a:r>
              <a:rPr lang="fr-FR" sz="1200" b="1"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 est utilisé pour mesurer la qualité de prédiction.</a:t>
            </a:r>
          </a:p>
          <a:p>
            <a:r>
              <a:rPr lang="fr-FR" sz="1200" kern="1200" dirty="0">
                <a:solidFill>
                  <a:schemeClr val="tx1"/>
                </a:solidFill>
                <a:effectLst/>
                <a:latin typeface="+mn-lt"/>
                <a:ea typeface="+mn-ea"/>
                <a:cs typeface="+mn-cs"/>
              </a:rPr>
              <a:t>Cette méthode nous donne un nombre d'exactitude de 63% (basé sur le score F1) et 64% de la moyenne pondérée de précision, tandis que le pourcentage de rappel a le nombre le plus élevé parmi les autres avec 65%.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43</a:t>
            </a:fld>
            <a:endParaRPr lang="fr-FR"/>
          </a:p>
        </p:txBody>
      </p:sp>
    </p:spTree>
    <p:extLst>
      <p:ext uri="{BB962C8B-B14F-4D97-AF65-F5344CB8AC3E}">
        <p14:creationId xmlns:p14="http://schemas.microsoft.com/office/powerpoint/2010/main" val="2609693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p:cNvSpPr>
            <a:spLocks noGrp="1"/>
          </p:cNvSpPr>
          <p:nvPr>
            <p:ph type="body" idx="1"/>
          </p:nvPr>
        </p:nvSpPr>
        <p:spPr/>
        <p:txBody>
          <a:bodyPr/>
          <a:lstStyle/>
          <a:p>
            <a:pPr fontAlgn="auto">
              <a:spcBef>
                <a:spcPts val="0"/>
              </a:spcBef>
              <a:spcAft>
                <a:spcPts val="0"/>
              </a:spcAft>
              <a:defRPr/>
            </a:pPr>
            <a:endParaRPr lang="fr-FR" dirty="0"/>
          </a:p>
        </p:txBody>
      </p:sp>
      <p:sp>
        <p:nvSpPr>
          <p:cNvPr id="56324"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827D78EA-DED1-4E28-8AE3-FA1E34FC8524}" type="slidenum">
              <a:rPr lang="fr-FR" altLang="fr-FR"/>
              <a:pPr fontAlgn="base">
                <a:spcBef>
                  <a:spcPct val="0"/>
                </a:spcBef>
                <a:spcAft>
                  <a:spcPct val="0"/>
                </a:spcAft>
              </a:pPr>
              <a:t>3</a:t>
            </a:fld>
            <a:endParaRPr lang="fr-FR" altLang="fr-FR" dirty="0"/>
          </a:p>
        </p:txBody>
      </p:sp>
    </p:spTree>
    <p:extLst>
      <p:ext uri="{BB962C8B-B14F-4D97-AF65-F5344CB8AC3E}">
        <p14:creationId xmlns:p14="http://schemas.microsoft.com/office/powerpoint/2010/main" val="2484817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La fonction </a:t>
            </a:r>
            <a:r>
              <a:rPr lang="fr-FR" sz="1200" b="1" kern="1200" dirty="0" err="1">
                <a:solidFill>
                  <a:schemeClr val="tx1"/>
                </a:solidFill>
                <a:effectLst/>
                <a:latin typeface="+mn-lt"/>
                <a:ea typeface="+mn-ea"/>
                <a:cs typeface="+mn-cs"/>
              </a:rPr>
              <a:t>confusion_matrix</a:t>
            </a:r>
            <a:r>
              <a:rPr lang="fr-FR" sz="1200" b="1"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c'est un tableau qui sert à décrire les performances d'un modèle de classification sur un ensemble de données de test dont les vraies valeurs sont connues</a:t>
            </a:r>
            <a:r>
              <a:rPr lang="fr-FR" sz="1200" b="1" kern="1200" dirty="0">
                <a:solidFill>
                  <a:schemeClr val="tx1"/>
                </a:solidFill>
                <a:effectLst/>
                <a:latin typeface="+mn-lt"/>
                <a:ea typeface="+mn-ea"/>
                <a:cs typeface="+mn-cs"/>
              </a:rPr>
              <a:t>. </a:t>
            </a:r>
            <a:endParaRPr lang="fr-FR"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TP : 51.66 % ; TN : 23.48 % ; FP : 11.18 % ; FN : 13.68 %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44</a:t>
            </a:fld>
            <a:endParaRPr lang="fr-FR"/>
          </a:p>
        </p:txBody>
      </p:sp>
    </p:spTree>
    <p:extLst>
      <p:ext uri="{BB962C8B-B14F-4D97-AF65-F5344CB8AC3E}">
        <p14:creationId xmlns:p14="http://schemas.microsoft.com/office/powerpoint/2010/main" val="894049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CALCULER L ACCURACYY A PROPOS DE CROSS VALIDATION</a:t>
            </a:r>
          </a:p>
          <a:p>
            <a:r>
              <a:rPr lang="fr-FR" sz="1200" kern="1200" dirty="0">
                <a:solidFill>
                  <a:schemeClr val="tx1"/>
                </a:solidFill>
                <a:effectLst/>
                <a:latin typeface="+mn-lt"/>
                <a:ea typeface="+mn-ea"/>
                <a:cs typeface="+mn-cs"/>
              </a:rPr>
              <a:t>Cette méthode consiste à savoir si l'utilisation des premiers 75 % des données pour la formation et des derniers 25 % des données pour les tests est la meilleure façon de diviser les données. Plutôt que de trop se préoccuper de savoir quel bloc serait </a:t>
            </a:r>
          </a:p>
          <a:p>
            <a:r>
              <a:rPr lang="fr-FR" sz="1200" kern="1200" dirty="0">
                <a:solidFill>
                  <a:schemeClr val="tx1"/>
                </a:solidFill>
                <a:effectLst/>
                <a:latin typeface="+mn-lt"/>
                <a:ea typeface="+mn-ea"/>
                <a:cs typeface="+mn-cs"/>
              </a:rPr>
              <a:t>le</a:t>
            </a:r>
          </a:p>
          <a:p>
            <a:r>
              <a:rPr lang="fr-FR" sz="1200" kern="1200" dirty="0">
                <a:solidFill>
                  <a:schemeClr val="tx1"/>
                </a:solidFill>
                <a:effectLst/>
                <a:latin typeface="+mn-lt"/>
                <a:ea typeface="+mn-ea"/>
                <a:cs typeface="+mn-cs"/>
              </a:rPr>
              <a:t>meilleur pour les tests, la validation croisée les utilise tous, un par un, et résume les résultats à la fin. Par exemple, la validation croisée commencerait par utiliser les 3 premiers blocs pour entraîner la méthode. Ensuite, il utilise le dernier bloc pour tester la méthode, etc. A la fin, chaque bloc de données est utilisé pour les tests.</a:t>
            </a:r>
            <a:r>
              <a:rPr lang="fr-FR" sz="1200" b="1" kern="1200" dirty="0">
                <a:solidFill>
                  <a:schemeClr val="tx1"/>
                </a:solidFill>
                <a:effectLst/>
                <a:latin typeface="+mn-lt"/>
                <a:ea typeface="+mn-ea"/>
                <a:cs typeface="+mn-cs"/>
              </a:rPr>
              <a:t>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Et 0,61 présente la moyenne des 50 valeurs</a:t>
            </a: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45</a:t>
            </a:fld>
            <a:endParaRPr lang="fr-FR"/>
          </a:p>
        </p:txBody>
      </p:sp>
    </p:spTree>
    <p:extLst>
      <p:ext uri="{BB962C8B-B14F-4D97-AF65-F5344CB8AC3E}">
        <p14:creationId xmlns:p14="http://schemas.microsoft.com/office/powerpoint/2010/main" val="3746996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pPr>
            <a:r>
              <a:rPr lang="fr-FR" sz="1800" b="1" dirty="0">
                <a:solidFill>
                  <a:srgbClr val="000000"/>
                </a:solidFill>
                <a:effectLst/>
                <a:latin typeface="Century Gothic" panose="020B0502020202020204" pitchFamily="34" charset="0"/>
                <a:ea typeface="Meiryo" panose="020B0604030504040204" pitchFamily="34" charset="-128"/>
                <a:cs typeface="Arial" panose="020B0604020202020204" pitchFamily="34" charset="0"/>
              </a:rPr>
              <a:t>Support </a:t>
            </a:r>
            <a:r>
              <a:rPr lang="fr-FR" sz="1800" b="1" dirty="0" err="1">
                <a:solidFill>
                  <a:srgbClr val="000000"/>
                </a:solidFill>
                <a:effectLst/>
                <a:latin typeface="Century Gothic" panose="020B0502020202020204" pitchFamily="34" charset="0"/>
                <a:ea typeface="Meiryo" panose="020B0604030504040204" pitchFamily="34" charset="-128"/>
                <a:cs typeface="Arial" panose="020B0604020202020204" pitchFamily="34" charset="0"/>
              </a:rPr>
              <a:t>Vector</a:t>
            </a:r>
            <a:r>
              <a:rPr lang="fr-FR" sz="1800" b="1" dirty="0">
                <a:solidFill>
                  <a:srgbClr val="000000"/>
                </a:solidFill>
                <a:effectLst/>
                <a:latin typeface="Century Gothic" panose="020B0502020202020204" pitchFamily="34" charset="0"/>
                <a:ea typeface="Meiryo" panose="020B0604030504040204" pitchFamily="34" charset="-128"/>
                <a:cs typeface="Arial" panose="020B0604020202020204" pitchFamily="34" charset="0"/>
              </a:rPr>
              <a:t> Machines (</a:t>
            </a:r>
            <a:r>
              <a:rPr lang="fr-FR" sz="1800" b="1" dirty="0" err="1">
                <a:solidFill>
                  <a:srgbClr val="000000"/>
                </a:solidFill>
                <a:effectLst/>
                <a:latin typeface="Century Gothic" panose="020B0502020202020204" pitchFamily="34" charset="0"/>
                <a:ea typeface="Meiryo" panose="020B0604030504040204" pitchFamily="34" charset="-128"/>
                <a:cs typeface="Arial" panose="020B0604020202020204" pitchFamily="34" charset="0"/>
              </a:rPr>
              <a:t>SVMs</a:t>
            </a:r>
            <a:r>
              <a:rPr lang="fr-FR" sz="1800" b="1" dirty="0">
                <a:solidFill>
                  <a:srgbClr val="000000"/>
                </a:solidFill>
                <a:effectLst/>
                <a:latin typeface="Century Gothic" panose="020B0502020202020204" pitchFamily="34" charset="0"/>
                <a:ea typeface="Meiryo" panose="020B0604030504040204" pitchFamily="34" charset="-128"/>
                <a:cs typeface="Arial" panose="020B0604020202020204" pitchFamily="34" charset="0"/>
              </a:rPr>
              <a:t>)</a:t>
            </a:r>
            <a:r>
              <a:rPr lang="fr-FR" sz="1800" dirty="0">
                <a:solidFill>
                  <a:srgbClr val="000000"/>
                </a:solidFill>
                <a:effectLst/>
                <a:latin typeface="Century Gothic" panose="020B0502020202020204" pitchFamily="34" charset="0"/>
                <a:ea typeface="Times New Roman" panose="02020603050405020304" pitchFamily="18" charset="0"/>
                <a:cs typeface="Arial" panose="020B0604020202020204" pitchFamily="34" charset="0"/>
              </a:rPr>
              <a:t> sont un ensemble de méthodes d'apprentissage supervisé utilisées pour </a:t>
            </a:r>
            <a:r>
              <a:rPr lang="fr-FR" sz="1800" b="1" dirty="0">
                <a:solidFill>
                  <a:srgbClr val="000000"/>
                </a:solidFill>
                <a:effectLst/>
                <a:latin typeface="Century Gothic" panose="020B0502020202020204" pitchFamily="34" charset="0"/>
                <a:ea typeface="Times New Roman" panose="02020603050405020304" pitchFamily="18" charset="0"/>
                <a:cs typeface="Arial" panose="020B0604020202020204" pitchFamily="34" charset="0"/>
              </a:rPr>
              <a:t>la </a:t>
            </a:r>
            <a:r>
              <a:rPr lang="fr-FR" sz="1800" u="none" strike="noStrike" dirty="0">
                <a:solidFill>
                  <a:srgbClr val="000000"/>
                </a:solidFill>
                <a:effectLst/>
                <a:latin typeface="Century Gothic" panose="020B0502020202020204" pitchFamily="34" charset="0"/>
                <a:ea typeface="Times New Roman" panose="02020603050405020304" pitchFamily="18" charset="0"/>
                <a:cs typeface="Arial" panose="020B0604020202020204" pitchFamily="34" charset="0"/>
                <a:hlinkClick r:id="rId3"/>
              </a:rPr>
              <a:t>classification</a:t>
            </a:r>
            <a:r>
              <a:rPr lang="fr-FR" sz="1800" dirty="0">
                <a:solidFill>
                  <a:srgbClr val="000000"/>
                </a:solidFill>
                <a:effectLst/>
                <a:latin typeface="Century Gothic" panose="020B0502020202020204" pitchFamily="34" charset="0"/>
                <a:ea typeface="Times New Roman" panose="02020603050405020304" pitchFamily="18" charset="0"/>
                <a:cs typeface="Arial" panose="020B0604020202020204" pitchFamily="34" charset="0"/>
              </a:rPr>
              <a:t> , </a:t>
            </a:r>
            <a:r>
              <a:rPr lang="fr-FR" sz="1800" b="1" dirty="0">
                <a:solidFill>
                  <a:srgbClr val="000000"/>
                </a:solidFill>
                <a:effectLst/>
                <a:latin typeface="Century Gothic" panose="020B0502020202020204" pitchFamily="34" charset="0"/>
                <a:ea typeface="Times New Roman" panose="02020603050405020304" pitchFamily="18" charset="0"/>
                <a:cs typeface="Arial" panose="020B0604020202020204" pitchFamily="34" charset="0"/>
              </a:rPr>
              <a:t>la </a:t>
            </a:r>
            <a:r>
              <a:rPr lang="fr-FR" sz="1800" u="none" strike="noStrike" dirty="0">
                <a:solidFill>
                  <a:srgbClr val="000000"/>
                </a:solidFill>
                <a:effectLst/>
                <a:latin typeface="Century Gothic" panose="020B0502020202020204" pitchFamily="34" charset="0"/>
                <a:ea typeface="Times New Roman" panose="02020603050405020304" pitchFamily="18" charset="0"/>
                <a:cs typeface="Arial" panose="020B0604020202020204" pitchFamily="34" charset="0"/>
                <a:hlinkClick r:id="rId4"/>
              </a:rPr>
              <a:t>régression</a:t>
            </a:r>
            <a:r>
              <a:rPr lang="fr-FR" sz="1800" dirty="0">
                <a:solidFill>
                  <a:srgbClr val="000000"/>
                </a:solidFill>
                <a:effectLst/>
                <a:latin typeface="Century Gothic" panose="020B0502020202020204" pitchFamily="34" charset="0"/>
                <a:ea typeface="Times New Roman" panose="02020603050405020304" pitchFamily="18" charset="0"/>
                <a:cs typeface="Arial" panose="020B0604020202020204" pitchFamily="34" charset="0"/>
              </a:rPr>
              <a:t> et </a:t>
            </a:r>
            <a:r>
              <a:rPr lang="fr-FR" sz="1800" b="1" dirty="0">
                <a:solidFill>
                  <a:srgbClr val="000000"/>
                </a:solidFill>
                <a:effectLst/>
                <a:latin typeface="Century Gothic" panose="020B0502020202020204" pitchFamily="34" charset="0"/>
                <a:ea typeface="Times New Roman" panose="02020603050405020304" pitchFamily="18" charset="0"/>
                <a:cs typeface="Arial" panose="020B0604020202020204" pitchFamily="34" charset="0"/>
              </a:rPr>
              <a:t>la </a:t>
            </a:r>
            <a:r>
              <a:rPr lang="fr-FR" sz="1800" u="none" strike="noStrike" dirty="0">
                <a:solidFill>
                  <a:srgbClr val="000000"/>
                </a:solidFill>
                <a:effectLst/>
                <a:latin typeface="Century Gothic" panose="020B0502020202020204" pitchFamily="34" charset="0"/>
                <a:ea typeface="Times New Roman" panose="02020603050405020304" pitchFamily="18" charset="0"/>
                <a:cs typeface="Arial" panose="020B0604020202020204" pitchFamily="34" charset="0"/>
                <a:hlinkClick r:id="rId5"/>
              </a:rPr>
              <a:t>détection des valeurs aberrantes</a:t>
            </a:r>
            <a:r>
              <a:rPr lang="fr-FR" sz="1800" dirty="0">
                <a:solidFill>
                  <a:srgbClr val="000000"/>
                </a:solidFill>
                <a:effectLst/>
                <a:latin typeface="Century Gothic" panose="020B0502020202020204" pitchFamily="34" charset="0"/>
                <a:ea typeface="Times New Roman" panose="02020603050405020304" pitchFamily="18" charset="0"/>
                <a:cs typeface="Arial" panose="020B0604020202020204" pitchFamily="34" charset="0"/>
              </a:rPr>
              <a:t> . C’est la méthode la plus efficace </a:t>
            </a:r>
            <a:r>
              <a:rPr lang="fr-FR" sz="1800" dirty="0">
                <a:effectLst/>
                <a:latin typeface="Century Gothic" panose="020B0502020202020204" pitchFamily="34" charset="0"/>
                <a:ea typeface="Meiryo" panose="020B0604030504040204" pitchFamily="34" charset="-128"/>
                <a:cs typeface="Arial" panose="020B0604020202020204" pitchFamily="34" charset="0"/>
              </a:rPr>
              <a:t>dans les espaces de grande dimension </a:t>
            </a:r>
          </a:p>
          <a:p>
            <a:pPr algn="just">
              <a:lnSpc>
                <a:spcPct val="115000"/>
              </a:lnSpc>
            </a:pPr>
            <a:endParaRPr lang="fr-FR" sz="1800" dirty="0">
              <a:effectLst/>
              <a:latin typeface="Century Gothic" panose="020B0502020202020204" pitchFamily="34" charset="0"/>
              <a:ea typeface="Meiryo" panose="020B0604030504040204" pitchFamily="34" charset="-128"/>
              <a:cs typeface="Arial" panose="020B0604020202020204" pitchFamily="34" charset="0"/>
            </a:endParaRPr>
          </a:p>
          <a:p>
            <a:pPr marL="0" marR="0" lvl="0" indent="0" algn="just" defTabSz="914400" rtl="0" eaLnBrk="1" fontAlgn="auto" latinLnBrk="0" hangingPunct="1">
              <a:lnSpc>
                <a:spcPct val="115000"/>
              </a:lnSpc>
              <a:spcBef>
                <a:spcPts val="0"/>
              </a:spcBef>
              <a:spcAft>
                <a:spcPts val="0"/>
              </a:spcAft>
              <a:buClrTx/>
              <a:buSzTx/>
              <a:buFontTx/>
              <a:buNone/>
              <a:tabLst/>
              <a:defRPr/>
            </a:pPr>
            <a:r>
              <a:rPr lang="fr-FR" sz="1800" dirty="0">
                <a:effectLst/>
                <a:latin typeface="Century Gothic" panose="020B0502020202020204" pitchFamily="34" charset="0"/>
                <a:ea typeface="Meiryo" panose="020B0604030504040204" pitchFamily="34" charset="-128"/>
                <a:cs typeface="Arial" panose="020B0604020202020204" pitchFamily="34" charset="0"/>
              </a:rPr>
              <a:t>On prend l’exemple de 2 </a:t>
            </a:r>
            <a:r>
              <a:rPr lang="fr-FR" sz="1800" dirty="0" err="1">
                <a:effectLst/>
                <a:latin typeface="Century Gothic" panose="020B0502020202020204" pitchFamily="34" charset="0"/>
                <a:ea typeface="Meiryo" panose="020B0604030504040204" pitchFamily="34" charset="-128"/>
                <a:cs typeface="Arial" panose="020B0604020202020204" pitchFamily="34" charset="0"/>
              </a:rPr>
              <a:t>features</a:t>
            </a:r>
            <a:r>
              <a:rPr lang="fr-FR" sz="1800" dirty="0">
                <a:effectLst/>
                <a:latin typeface="Century Gothic" panose="020B0502020202020204" pitchFamily="34" charset="0"/>
                <a:ea typeface="Meiryo" panose="020B0604030504040204" pitchFamily="34" charset="-128"/>
                <a:cs typeface="Arial" panose="020B0604020202020204" pitchFamily="34" charset="0"/>
              </a:rPr>
              <a:t> dans notre cas (pH et </a:t>
            </a:r>
            <a:r>
              <a:rPr lang="fr-FR" sz="1800" dirty="0" err="1">
                <a:effectLst/>
                <a:latin typeface="Century Gothic" panose="020B0502020202020204" pitchFamily="34" charset="0"/>
                <a:ea typeface="Meiryo" panose="020B0604030504040204" pitchFamily="34" charset="-128"/>
                <a:cs typeface="Arial" panose="020B0604020202020204" pitchFamily="34" charset="0"/>
              </a:rPr>
              <a:t>Hardness</a:t>
            </a:r>
            <a:r>
              <a:rPr lang="fr-FR" sz="1800" dirty="0">
                <a:effectLst/>
                <a:latin typeface="Century Gothic" panose="020B0502020202020204" pitchFamily="34" charset="0"/>
                <a:ea typeface="Meiryo" panose="020B0604030504040204" pitchFamily="34" charset="-128"/>
                <a:cs typeface="Arial" panose="020B0604020202020204" pitchFamily="34" charset="0"/>
              </a:rPr>
              <a:t>) : hyperplan</a:t>
            </a:r>
          </a:p>
          <a:p>
            <a:pPr algn="just">
              <a:lnSpc>
                <a:spcPct val="115000"/>
              </a:lnSpc>
            </a:pPr>
            <a:endParaRPr lang="fr-FR"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46</a:t>
            </a:fld>
            <a:endParaRPr lang="fr-FR"/>
          </a:p>
        </p:txBody>
      </p:sp>
    </p:spTree>
    <p:extLst>
      <p:ext uri="{BB962C8B-B14F-4D97-AF65-F5344CB8AC3E}">
        <p14:creationId xmlns:p14="http://schemas.microsoft.com/office/powerpoint/2010/main" val="4178666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1) Nous allons appliquer la </a:t>
            </a:r>
            <a:r>
              <a:rPr lang="fr-FR" sz="1200" kern="1200" dirty="0" err="1">
                <a:solidFill>
                  <a:schemeClr val="tx1"/>
                </a:solidFill>
                <a:effectLst/>
                <a:latin typeface="+mn-lt"/>
                <a:ea typeface="+mn-ea"/>
                <a:cs typeface="+mn-cs"/>
              </a:rPr>
              <a:t>methode</a:t>
            </a:r>
            <a:r>
              <a:rPr lang="fr-FR" sz="1200" kern="1200" dirty="0">
                <a:solidFill>
                  <a:schemeClr val="tx1"/>
                </a:solidFill>
                <a:effectLst/>
                <a:latin typeface="+mn-lt"/>
                <a:ea typeface="+mn-ea"/>
                <a:cs typeface="+mn-cs"/>
              </a:rPr>
              <a:t> de </a:t>
            </a:r>
            <a:r>
              <a:rPr lang="fr-FR" sz="1200" kern="1200" dirty="0" err="1">
                <a:solidFill>
                  <a:schemeClr val="tx1"/>
                </a:solidFill>
                <a:effectLst/>
                <a:latin typeface="+mn-lt"/>
                <a:ea typeface="+mn-ea"/>
                <a:cs typeface="+mn-cs"/>
              </a:rPr>
              <a:t>svm</a:t>
            </a:r>
            <a:r>
              <a:rPr lang="fr-FR" sz="1200" kern="1200" dirty="0">
                <a:solidFill>
                  <a:schemeClr val="tx1"/>
                </a:solidFill>
                <a:effectLst/>
                <a:latin typeface="+mn-lt"/>
                <a:ea typeface="+mn-ea"/>
                <a:cs typeface="+mn-cs"/>
              </a:rPr>
              <a:t> avec python en utilisant le package scikit-learn. Cette bibliothèque d’apprentissage automatique fournit pour la </a:t>
            </a:r>
            <a:r>
              <a:rPr lang="fr-FR" sz="1200" kern="1200" dirty="0" err="1">
                <a:solidFill>
                  <a:schemeClr val="tx1"/>
                </a:solidFill>
                <a:effectLst/>
                <a:latin typeface="+mn-lt"/>
                <a:ea typeface="+mn-ea"/>
                <a:cs typeface="+mn-cs"/>
              </a:rPr>
              <a:t>svm</a:t>
            </a:r>
            <a:r>
              <a:rPr lang="fr-FR" sz="1200" kern="1200" dirty="0">
                <a:solidFill>
                  <a:schemeClr val="tx1"/>
                </a:solidFill>
                <a:effectLst/>
                <a:latin typeface="+mn-lt"/>
                <a:ea typeface="+mn-ea"/>
                <a:cs typeface="+mn-cs"/>
              </a:rPr>
              <a:t> le module sklearn_model.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2) Nous créons notre modèle </a:t>
            </a:r>
            <a:r>
              <a:rPr lang="fr-FR" sz="1200" kern="1200" dirty="0" err="1">
                <a:solidFill>
                  <a:schemeClr val="tx1"/>
                </a:solidFill>
                <a:effectLst/>
                <a:latin typeface="+mn-lt"/>
                <a:ea typeface="+mn-ea"/>
                <a:cs typeface="+mn-cs"/>
              </a:rPr>
              <a:t>svm</a:t>
            </a: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3) Nous entrainons notre modèle en utilisant les données d’apprentissage (70 %).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4) Nous testons notre modèle de </a:t>
            </a:r>
            <a:r>
              <a:rPr lang="fr-FR" sz="1200" kern="1200" dirty="0" err="1">
                <a:solidFill>
                  <a:schemeClr val="tx1"/>
                </a:solidFill>
                <a:effectLst/>
                <a:latin typeface="+mn-lt"/>
                <a:ea typeface="+mn-ea"/>
                <a:cs typeface="+mn-cs"/>
              </a:rPr>
              <a:t>regression</a:t>
            </a:r>
            <a:r>
              <a:rPr lang="fr-FR" sz="1200" kern="1200" dirty="0">
                <a:solidFill>
                  <a:schemeClr val="tx1"/>
                </a:solidFill>
                <a:effectLst/>
                <a:latin typeface="+mn-lt"/>
                <a:ea typeface="+mn-ea"/>
                <a:cs typeface="+mn-cs"/>
              </a:rPr>
              <a:t> logistique sur les données de test (30%).</a:t>
            </a:r>
            <a:endParaRPr lang="en-A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47</a:t>
            </a:fld>
            <a:endParaRPr lang="fr-FR"/>
          </a:p>
        </p:txBody>
      </p:sp>
    </p:spTree>
    <p:extLst>
      <p:ext uri="{BB962C8B-B14F-4D97-AF65-F5344CB8AC3E}">
        <p14:creationId xmlns:p14="http://schemas.microsoft.com/office/powerpoint/2010/main" val="1236411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fr-FR" sz="1200" b="1" i="0" kern="1200" dirty="0" err="1">
                <a:solidFill>
                  <a:schemeClr val="tx1"/>
                </a:solidFill>
                <a:effectLst/>
                <a:latin typeface="+mn-lt"/>
                <a:ea typeface="+mn-ea"/>
                <a:cs typeface="+mn-cs"/>
              </a:rPr>
              <a:t>Accuracy</a:t>
            </a:r>
            <a:endParaRPr lang="fr-FR" sz="1200" b="1" i="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En utilisant le code ci-dessus, on calcul l’</a:t>
            </a:r>
            <a:r>
              <a:rPr lang="fr-FR" sz="1200" kern="1200" dirty="0" err="1">
                <a:solidFill>
                  <a:schemeClr val="tx1"/>
                </a:solidFill>
                <a:effectLst/>
                <a:latin typeface="+mn-lt"/>
                <a:ea typeface="+mn-ea"/>
                <a:cs typeface="+mn-cs"/>
              </a:rPr>
              <a:t>accuracy</a:t>
            </a:r>
            <a:r>
              <a:rPr lang="fr-FR" sz="1200" kern="1200" dirty="0">
                <a:solidFill>
                  <a:schemeClr val="tx1"/>
                </a:solidFill>
                <a:effectLst/>
                <a:latin typeface="+mn-lt"/>
                <a:ea typeface="+mn-ea"/>
                <a:cs typeface="+mn-cs"/>
              </a:rPr>
              <a:t> et on trouve :</a:t>
            </a:r>
          </a:p>
          <a:p>
            <a:r>
              <a:rPr lang="fr-FR" sz="1200" b="1" kern="1200" dirty="0" err="1">
                <a:solidFill>
                  <a:schemeClr val="tx1"/>
                </a:solidFill>
                <a:effectLst/>
                <a:latin typeface="+mn-lt"/>
                <a:ea typeface="+mn-ea"/>
                <a:cs typeface="+mn-cs"/>
              </a:rPr>
              <a:t>Classification_report</a:t>
            </a:r>
            <a:r>
              <a:rPr lang="fr-FR" sz="1200" b="1"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 est utilisé pour mesurer la qualité de prédiction.</a:t>
            </a:r>
          </a:p>
          <a:p>
            <a:r>
              <a:rPr lang="fr-FR" sz="1200" kern="1200" dirty="0">
                <a:solidFill>
                  <a:schemeClr val="tx1"/>
                </a:solidFill>
                <a:effectLst/>
                <a:latin typeface="+mn-lt"/>
                <a:ea typeface="+mn-ea"/>
                <a:cs typeface="+mn-cs"/>
              </a:rPr>
              <a:t>Cette méthode nous donne un nombre d'exactitude de 63% (basé sur le score F1) et 64% de la moyenne pondérée de précision, tandis que le pourcentage de rappel a le nombre le plus élevé parmi les autres avec 65%.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48</a:t>
            </a:fld>
            <a:endParaRPr lang="fr-FR"/>
          </a:p>
        </p:txBody>
      </p:sp>
    </p:spTree>
    <p:extLst>
      <p:ext uri="{BB962C8B-B14F-4D97-AF65-F5344CB8AC3E}">
        <p14:creationId xmlns:p14="http://schemas.microsoft.com/office/powerpoint/2010/main" val="2609693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rial" panose="020B0604020202020204" pitchFamily="34" charset="0"/>
                <a:ea typeface="Meiryo" panose="020B0604030504040204" pitchFamily="34" charset="-128"/>
                <a:cs typeface="Arial" panose="020B0604020202020204" pitchFamily="34" charset="0"/>
              </a:rPr>
              <a:t>La fonction </a:t>
            </a:r>
            <a:r>
              <a:rPr lang="fr-FR" sz="1800" b="1" dirty="0" err="1">
                <a:effectLst/>
                <a:latin typeface="Arial" panose="020B0604020202020204" pitchFamily="34" charset="0"/>
                <a:ea typeface="Meiryo" panose="020B0604030504040204" pitchFamily="34" charset="-128"/>
                <a:cs typeface="Arial" panose="020B0604020202020204" pitchFamily="34" charset="0"/>
              </a:rPr>
              <a:t>confusion_matrix</a:t>
            </a:r>
            <a:r>
              <a:rPr lang="fr-FR" sz="1800" b="1" dirty="0">
                <a:effectLst/>
                <a:latin typeface="Arial" panose="020B0604020202020204" pitchFamily="34" charset="0"/>
                <a:ea typeface="Meiryo" panose="020B0604030504040204" pitchFamily="34" charset="-128"/>
                <a:cs typeface="Arial" panose="020B0604020202020204" pitchFamily="34" charset="0"/>
              </a:rPr>
              <a:t> (),</a:t>
            </a:r>
            <a:r>
              <a:rPr lang="fr-FR" sz="1800" dirty="0">
                <a:effectLst/>
                <a:latin typeface="Arial" panose="020B0604020202020204" pitchFamily="34" charset="0"/>
                <a:ea typeface="Meiryo" panose="020B0604030504040204" pitchFamily="34" charset="-128"/>
                <a:cs typeface="Arial" panose="020B0604020202020204" pitchFamily="34" charset="0"/>
              </a:rPr>
              <a:t>permet de </a:t>
            </a:r>
            <a:r>
              <a:rPr lang="fr-FR" sz="1800" dirty="0" err="1">
                <a:effectLst/>
                <a:latin typeface="Arial" panose="020B0604020202020204" pitchFamily="34" charset="0"/>
                <a:ea typeface="Meiryo" panose="020B0604030504040204" pitchFamily="34" charset="-128"/>
                <a:cs typeface="Arial" panose="020B0604020202020204" pitchFamily="34" charset="0"/>
              </a:rPr>
              <a:t>decrir</a:t>
            </a:r>
            <a:r>
              <a:rPr lang="fr-FR" sz="1800" dirty="0">
                <a:effectLst/>
                <a:latin typeface="Arial" panose="020B0604020202020204" pitchFamily="34" charset="0"/>
                <a:ea typeface="Meiryo" panose="020B0604030504040204" pitchFamily="34" charset="-128"/>
                <a:cs typeface="Arial" panose="020B0604020202020204" pitchFamily="34" charset="0"/>
              </a:rPr>
              <a:t> la performances du modèle de classification sur un ensemble de données de test dont les vraies valeurs sont connues</a:t>
            </a:r>
            <a:r>
              <a:rPr lang="fr-FR" sz="1800" b="1" dirty="0">
                <a:effectLst/>
                <a:latin typeface="Arial" panose="020B0604020202020204" pitchFamily="34" charset="0"/>
                <a:ea typeface="Meiryo" panose="020B0604030504040204" pitchFamily="34" charset="-128"/>
                <a:cs typeface="Arial" panose="020B0604020202020204" pitchFamily="34" charset="0"/>
              </a:rPr>
              <a:t>.</a:t>
            </a:r>
            <a:endParaRPr lang="fr-FR" sz="1800" dirty="0">
              <a:effectLst/>
              <a:latin typeface="Century Gothic" panose="020B0502020202020204" pitchFamily="34" charset="0"/>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8E475C5-510B-4915-AAA0-102C8BCFEDDE}" type="slidenum">
              <a:rPr lang="fr-FR" smtClean="0"/>
              <a:t>49</a:t>
            </a:fld>
            <a:endParaRPr lang="fr-FR"/>
          </a:p>
        </p:txBody>
      </p:sp>
    </p:spTree>
    <p:extLst>
      <p:ext uri="{BB962C8B-B14F-4D97-AF65-F5344CB8AC3E}">
        <p14:creationId xmlns:p14="http://schemas.microsoft.com/office/powerpoint/2010/main" val="2223589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p:cNvSpPr>
            <a:spLocks noGrp="1"/>
          </p:cNvSpPr>
          <p:nvPr>
            <p:ph type="body" idx="1"/>
          </p:nvPr>
        </p:nvSpPr>
        <p:spPr/>
        <p:txBody>
          <a:bodyPr/>
          <a:lstStyle/>
          <a:p>
            <a:pPr fontAlgn="auto">
              <a:spcBef>
                <a:spcPts val="0"/>
              </a:spcBef>
              <a:spcAft>
                <a:spcPts val="0"/>
              </a:spcAft>
              <a:defRPr/>
            </a:pPr>
            <a:endParaRPr lang="fr-FR" dirty="0"/>
          </a:p>
        </p:txBody>
      </p:sp>
      <p:sp>
        <p:nvSpPr>
          <p:cNvPr id="56324"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827D78EA-DED1-4E28-8AE3-FA1E34FC8524}" type="slidenum">
              <a:rPr lang="fr-FR" altLang="fr-FR"/>
              <a:pPr fontAlgn="base">
                <a:spcBef>
                  <a:spcPct val="0"/>
                </a:spcBef>
                <a:spcAft>
                  <a:spcPct val="0"/>
                </a:spcAft>
              </a:pPr>
              <a:t>50</a:t>
            </a:fld>
            <a:endParaRPr lang="fr-FR" altLang="fr-FR" dirty="0"/>
          </a:p>
        </p:txBody>
      </p:sp>
    </p:spTree>
    <p:extLst>
      <p:ext uri="{BB962C8B-B14F-4D97-AF65-F5344CB8AC3E}">
        <p14:creationId xmlns:p14="http://schemas.microsoft.com/office/powerpoint/2010/main" val="2484817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 </a:t>
            </a:r>
          </a:p>
          <a:p>
            <a:pPr fontAlgn="base"/>
            <a:r>
              <a:rPr lang="fr-FR" sz="1200" kern="1200" dirty="0">
                <a:solidFill>
                  <a:schemeClr val="tx1"/>
                </a:solidFill>
                <a:effectLst/>
                <a:latin typeface="+mn-lt"/>
                <a:ea typeface="+mn-ea"/>
                <a:cs typeface="+mn-cs"/>
              </a:rPr>
              <a:t>Au démarrage de notre </a:t>
            </a:r>
            <a:r>
              <a:rPr lang="fr-FR" sz="1200" kern="1200" dirty="0" err="1">
                <a:solidFill>
                  <a:schemeClr val="tx1"/>
                </a:solidFill>
                <a:effectLst/>
                <a:latin typeface="+mn-lt"/>
                <a:ea typeface="+mn-ea"/>
                <a:cs typeface="+mn-cs"/>
              </a:rPr>
              <a:t>projet,on</a:t>
            </a:r>
            <a:r>
              <a:rPr lang="fr-FR" sz="1200" kern="1200" dirty="0">
                <a:solidFill>
                  <a:schemeClr val="tx1"/>
                </a:solidFill>
                <a:effectLst/>
                <a:latin typeface="+mn-lt"/>
                <a:ea typeface="+mn-ea"/>
                <a:cs typeface="+mn-cs"/>
              </a:rPr>
              <a:t> dispose  d’un </a:t>
            </a:r>
            <a:r>
              <a:rPr lang="fr-FR" sz="1200" kern="1200" dirty="0" err="1">
                <a:solidFill>
                  <a:schemeClr val="tx1"/>
                </a:solidFill>
                <a:effectLst/>
                <a:latin typeface="+mn-lt"/>
                <a:ea typeface="+mn-ea"/>
                <a:cs typeface="+mn-cs"/>
              </a:rPr>
              <a:t>dataset</a:t>
            </a:r>
            <a:r>
              <a:rPr lang="fr-FR" sz="1200" kern="1200" dirty="0">
                <a:solidFill>
                  <a:schemeClr val="tx1"/>
                </a:solidFill>
                <a:effectLst/>
                <a:latin typeface="+mn-lt"/>
                <a:ea typeface="+mn-ea"/>
                <a:cs typeface="+mn-cs"/>
              </a:rPr>
              <a:t> avec tous les échantillons s’ils ont été potable ou non  . Ce </a:t>
            </a:r>
            <a:r>
              <a:rPr lang="fr-FR" sz="1200" kern="1200" dirty="0" err="1">
                <a:solidFill>
                  <a:schemeClr val="tx1"/>
                </a:solidFill>
                <a:effectLst/>
                <a:latin typeface="+mn-lt"/>
                <a:ea typeface="+mn-ea"/>
                <a:cs typeface="+mn-cs"/>
              </a:rPr>
              <a:t>dataset</a:t>
            </a:r>
            <a:r>
              <a:rPr lang="fr-FR" sz="1200" kern="1200" dirty="0">
                <a:solidFill>
                  <a:schemeClr val="tx1"/>
                </a:solidFill>
                <a:effectLst/>
                <a:latin typeface="+mn-lt"/>
                <a:ea typeface="+mn-ea"/>
                <a:cs typeface="+mn-cs"/>
              </a:rPr>
              <a:t>, vous allez devoir le séparer en 2 parties :</a:t>
            </a:r>
          </a:p>
          <a:p>
            <a:pPr lvl="0" fontAlgn="base"/>
            <a:r>
              <a:rPr lang="fr-FR" sz="1200" kern="1200" dirty="0">
                <a:solidFill>
                  <a:schemeClr val="tx1"/>
                </a:solidFill>
                <a:effectLst/>
                <a:latin typeface="+mn-lt"/>
                <a:ea typeface="+mn-ea"/>
                <a:cs typeface="+mn-cs"/>
              </a:rPr>
              <a:t>Un </a:t>
            </a:r>
            <a:r>
              <a:rPr lang="fr-FR" sz="1200" kern="1200" dirty="0" err="1">
                <a:solidFill>
                  <a:schemeClr val="tx1"/>
                </a:solidFill>
                <a:effectLst/>
                <a:latin typeface="+mn-lt"/>
                <a:ea typeface="+mn-ea"/>
                <a:cs typeface="+mn-cs"/>
              </a:rPr>
              <a:t>dataset</a:t>
            </a:r>
            <a:r>
              <a:rPr lang="fr-FR" sz="1200" kern="1200" dirty="0">
                <a:solidFill>
                  <a:schemeClr val="tx1"/>
                </a:solidFill>
                <a:effectLst/>
                <a:latin typeface="+mn-lt"/>
                <a:ea typeface="+mn-ea"/>
                <a:cs typeface="+mn-cs"/>
              </a:rPr>
              <a:t> d’apprentissage : données utilisées pour notre modèle</a:t>
            </a:r>
          </a:p>
          <a:p>
            <a:pPr lvl="0" fontAlgn="base"/>
            <a:r>
              <a:rPr lang="fr-FR" sz="1200" kern="1200" dirty="0">
                <a:solidFill>
                  <a:schemeClr val="tx1"/>
                </a:solidFill>
                <a:effectLst/>
                <a:latin typeface="+mn-lt"/>
                <a:ea typeface="+mn-ea"/>
                <a:cs typeface="+mn-cs"/>
              </a:rPr>
              <a:t>Un </a:t>
            </a:r>
            <a:r>
              <a:rPr lang="fr-FR" sz="1200" kern="1200" dirty="0" err="1">
                <a:solidFill>
                  <a:schemeClr val="tx1"/>
                </a:solidFill>
                <a:effectLst/>
                <a:latin typeface="+mn-lt"/>
                <a:ea typeface="+mn-ea"/>
                <a:cs typeface="+mn-cs"/>
              </a:rPr>
              <a:t>dataset</a:t>
            </a:r>
            <a:r>
              <a:rPr lang="fr-FR" sz="1200" kern="1200" dirty="0">
                <a:solidFill>
                  <a:schemeClr val="tx1"/>
                </a:solidFill>
                <a:effectLst/>
                <a:latin typeface="+mn-lt"/>
                <a:ea typeface="+mn-ea"/>
                <a:cs typeface="+mn-cs"/>
              </a:rPr>
              <a:t> de test : une fois votre modèle entraîné sur l’échantillon d’apprentissage, on peut l’appliquer sur le </a:t>
            </a:r>
            <a:r>
              <a:rPr lang="fr-FR" sz="1200" kern="1200" dirty="0" err="1">
                <a:solidFill>
                  <a:schemeClr val="tx1"/>
                </a:solidFill>
                <a:effectLst/>
                <a:latin typeface="+mn-lt"/>
                <a:ea typeface="+mn-ea"/>
                <a:cs typeface="+mn-cs"/>
              </a:rPr>
              <a:t>dataset</a:t>
            </a:r>
            <a:r>
              <a:rPr lang="fr-FR" sz="1200" kern="1200" dirty="0">
                <a:solidFill>
                  <a:schemeClr val="tx1"/>
                </a:solidFill>
                <a:effectLst/>
                <a:latin typeface="+mn-lt"/>
                <a:ea typeface="+mn-ea"/>
                <a:cs typeface="+mn-cs"/>
              </a:rPr>
              <a:t> de test. On aura donc le statut réel de ces échantillons ainsi que la prédiction faite par votre modèle.</a:t>
            </a:r>
          </a:p>
          <a:p>
            <a:r>
              <a:rPr lang="fr-FR" sz="1200" kern="1200" dirty="0">
                <a:solidFill>
                  <a:schemeClr val="tx1"/>
                </a:solidFill>
                <a:effectLst/>
                <a:latin typeface="+mn-lt"/>
                <a:ea typeface="+mn-ea"/>
                <a:cs typeface="+mn-cs"/>
              </a:rPr>
              <a:t>La mesure de la performance se fait toujours sur l’échantillon de test. Pourquoi ? Tout simplement parce que </a:t>
            </a:r>
            <a:r>
              <a:rPr lang="fr-FR" sz="1200" kern="1200" dirty="0" err="1">
                <a:solidFill>
                  <a:schemeClr val="tx1"/>
                </a:solidFill>
                <a:effectLst/>
                <a:latin typeface="+mn-lt"/>
                <a:ea typeface="+mn-ea"/>
                <a:cs typeface="+mn-cs"/>
              </a:rPr>
              <a:t>von</a:t>
            </a:r>
            <a:r>
              <a:rPr lang="fr-FR" sz="1200" kern="1200" dirty="0">
                <a:solidFill>
                  <a:schemeClr val="tx1"/>
                </a:solidFill>
                <a:effectLst/>
                <a:latin typeface="+mn-lt"/>
                <a:ea typeface="+mn-ea"/>
                <a:cs typeface="+mn-cs"/>
              </a:rPr>
              <a:t> doit tester la performance de notre modèle sur des données qui n’ont pas été utilisées pour construire le modèle.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Plusieurs indicateurs permettent de mesurer la</a:t>
            </a:r>
            <a:r>
              <a:rPr lang="fr-FR" sz="1200" b="1" kern="1200" dirty="0">
                <a:solidFill>
                  <a:schemeClr val="tx1"/>
                </a:solidFill>
                <a:effectLst/>
                <a:latin typeface="+mn-lt"/>
                <a:ea typeface="+mn-ea"/>
                <a:cs typeface="+mn-cs"/>
              </a:rPr>
              <a:t> performance</a:t>
            </a:r>
            <a:r>
              <a:rPr lang="fr-FR" sz="1200" kern="1200" dirty="0">
                <a:solidFill>
                  <a:schemeClr val="tx1"/>
                </a:solidFill>
                <a:effectLst/>
                <a:latin typeface="+mn-lt"/>
                <a:ea typeface="+mn-ea"/>
                <a:cs typeface="+mn-cs"/>
              </a:rPr>
              <a:t> des modèles. Chacun a ses spécificités et il faut bien souvent en utiliser plusieurs pour avoir une vision complète de la performance de notre</a:t>
            </a:r>
            <a:r>
              <a:rPr lang="fr-FR" sz="1200" kern="1200" baseline="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modèle.</a:t>
            </a: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51</a:t>
            </a:fld>
            <a:endParaRPr lang="fr-FR"/>
          </a:p>
        </p:txBody>
      </p:sp>
    </p:spTree>
    <p:extLst>
      <p:ext uri="{BB962C8B-B14F-4D97-AF65-F5344CB8AC3E}">
        <p14:creationId xmlns:p14="http://schemas.microsoft.com/office/powerpoint/2010/main" val="663780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a:t>La mesure de la performance des</a:t>
            </a:r>
            <a:r>
              <a:rPr lang="fr-FR" b="1" baseline="0" dirty="0"/>
              <a:t> méthodes utilisées est réalisé selon l’</a:t>
            </a:r>
            <a:r>
              <a:rPr lang="fr-FR" b="1" baseline="0" dirty="0" err="1"/>
              <a:t>accuracy</a:t>
            </a:r>
            <a:r>
              <a:rPr lang="fr-FR" b="1" baseline="0" dirty="0"/>
              <a:t> score calculé à partir de la matrice de </a:t>
            </a:r>
            <a:r>
              <a:rPr lang="fr-FR" b="1" baseline="0" dirty="0" err="1"/>
              <a:t>confuion</a:t>
            </a:r>
            <a:r>
              <a:rPr lang="fr-FR" b="1" baseline="0" dirty="0"/>
              <a:t> , ainsi qu’</a:t>
            </a:r>
            <a:r>
              <a:rPr lang="fr-FR" b="1" baseline="0" dirty="0" err="1"/>
              <a:t>apres</a:t>
            </a:r>
            <a:r>
              <a:rPr lang="fr-FR" b="1" baseline="0" dirty="0"/>
              <a:t> application de la cross validation :</a:t>
            </a:r>
          </a:p>
          <a:p>
            <a:r>
              <a:rPr lang="fr-FR" b="1" baseline="0" dirty="0"/>
              <a:t>1-La matrice de confusion </a:t>
            </a:r>
            <a:r>
              <a:rPr lang="fr-FR" b="1" baseline="0" dirty="0" err="1"/>
              <a:t>pert</a:t>
            </a:r>
            <a:r>
              <a:rPr lang="fr-FR" b="1" baseline="0" dirty="0"/>
              <a:t> de calculer l’</a:t>
            </a:r>
            <a:r>
              <a:rPr lang="fr-FR" b="1" baseline="0" dirty="0" err="1"/>
              <a:t>accuracy</a:t>
            </a:r>
            <a:r>
              <a:rPr lang="fr-FR" b="1" baseline="0" dirty="0"/>
              <a:t> : ,,,,,</a:t>
            </a:r>
          </a:p>
          <a:p>
            <a:r>
              <a:rPr lang="fr-FR" b="1" baseline="0" dirty="0"/>
              <a:t>2-</a:t>
            </a:r>
            <a:r>
              <a:rPr lang="fr-FR" b="1" dirty="0"/>
              <a:t>Cross validation </a:t>
            </a:r>
            <a:r>
              <a:rPr lang="fr-FR" dirty="0"/>
              <a:t>: Cette méthode consiste à savoir si l'utilisation des premiers 75 % des données pour la formation et des derniers 25 % des données pour les tests est la meilleure façon de diviser les données. Plutôt que de trop se préoccuper de savoir quel bloc serait le meilleur pour les tests, la validation croisée les utilise tous, un par un, et résume les résultats à la fin. Par exemple, la validation croisée commencerait par utiliser les 3 premiers blocs pour entraîner la méthode. Ensuite, il utilise le dernier bloc pour tester la méthode, etc. A la fin, chaque bloc de données est utilisé pour les tests.</a:t>
            </a:r>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52</a:t>
            </a:fld>
            <a:endParaRPr lang="fr-FR"/>
          </a:p>
        </p:txBody>
      </p:sp>
    </p:spTree>
    <p:extLst>
      <p:ext uri="{BB962C8B-B14F-4D97-AF65-F5344CB8AC3E}">
        <p14:creationId xmlns:p14="http://schemas.microsoft.com/office/powerpoint/2010/main" val="3304381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07000"/>
              </a:lnSpc>
              <a:spcAft>
                <a:spcPts val="800"/>
              </a:spcAft>
            </a:pPr>
            <a:r>
              <a:rPr lang="fr-FR" dirty="0">
                <a:latin typeface="Calibri" panose="020F0502020204030204" pitchFamily="34" charset="0"/>
                <a:ea typeface="Calibri" panose="020F0502020204030204" pitchFamily="34" charset="0"/>
                <a:cs typeface="Arial" panose="020B0604020202020204" pitchFamily="34" charset="0"/>
              </a:rPr>
              <a:t>Ce code permet de regrouper les </a:t>
            </a:r>
            <a:r>
              <a:rPr lang="fr-FR" dirty="0" err="1">
                <a:latin typeface="Calibri" panose="020F0502020204030204" pitchFamily="34" charset="0"/>
                <a:ea typeface="Calibri" panose="020F0502020204030204" pitchFamily="34" charset="0"/>
                <a:cs typeface="Arial" panose="020B0604020202020204" pitchFamily="34" charset="0"/>
              </a:rPr>
              <a:t>accuracy</a:t>
            </a:r>
            <a:r>
              <a:rPr lang="fr-FR" dirty="0">
                <a:latin typeface="Calibri" panose="020F0502020204030204" pitchFamily="34" charset="0"/>
                <a:ea typeface="Calibri" panose="020F0502020204030204" pitchFamily="34" charset="0"/>
                <a:cs typeface="Arial" panose="020B0604020202020204" pitchFamily="34" charset="0"/>
              </a:rPr>
              <a:t>—score obtenus (à partir de la matrice de confusion) par chaque algorithme étudié en utilisant la fonction </a:t>
            </a:r>
            <a:r>
              <a:rPr lang="fr-FR" dirty="0" err="1">
                <a:latin typeface="Calibri" panose="020F0502020204030204" pitchFamily="34" charset="0"/>
                <a:ea typeface="Calibri" panose="020F0502020204030204" pitchFamily="34" charset="0"/>
                <a:cs typeface="Arial" panose="020B0604020202020204" pitchFamily="34" charset="0"/>
              </a:rPr>
              <a:t>pd.DataFrame</a:t>
            </a:r>
            <a:r>
              <a:rPr lang="fr-FR" dirty="0">
                <a:latin typeface="Calibri" panose="020F0502020204030204" pitchFamily="34" charset="0"/>
                <a:ea typeface="Calibri" panose="020F0502020204030204" pitchFamily="34" charset="0"/>
                <a:cs typeface="Arial" panose="020B0604020202020204" pitchFamily="34" charset="0"/>
              </a:rPr>
              <a:t>  (</a:t>
            </a:r>
            <a:r>
              <a:rPr lang="fr-FR" dirty="0" err="1">
                <a:latin typeface="Calibri" panose="020F0502020204030204" pitchFamily="34" charset="0"/>
                <a:ea typeface="Calibri" panose="020F0502020204030204" pitchFamily="34" charset="0"/>
                <a:cs typeface="Arial" panose="020B0604020202020204" pitchFamily="34" charset="0"/>
              </a:rPr>
              <a:t>can</a:t>
            </a:r>
            <a:r>
              <a:rPr lang="fr-FR" dirty="0">
                <a:latin typeface="Calibri" panose="020F0502020204030204" pitchFamily="34" charset="0"/>
                <a:ea typeface="Calibri" panose="020F0502020204030204" pitchFamily="34" charset="0"/>
                <a:cs typeface="Arial" panose="020B0604020202020204" pitchFamily="34" charset="0"/>
              </a:rPr>
              <a:t> </a:t>
            </a:r>
            <a:r>
              <a:rPr lang="fr-FR" dirty="0" err="1">
                <a:latin typeface="Calibri" panose="020F0502020204030204" pitchFamily="34" charset="0"/>
                <a:ea typeface="Calibri" panose="020F0502020204030204" pitchFamily="34" charset="0"/>
                <a:cs typeface="Arial" panose="020B0604020202020204" pitchFamily="34" charset="0"/>
              </a:rPr>
              <a:t>be</a:t>
            </a:r>
            <a:r>
              <a:rPr lang="fr-FR" dirty="0">
                <a:latin typeface="Calibri" panose="020F0502020204030204" pitchFamily="34" charset="0"/>
                <a:ea typeface="Calibri" panose="020F0502020204030204" pitchFamily="34" charset="0"/>
                <a:cs typeface="Arial" panose="020B0604020202020204" pitchFamily="34" charset="0"/>
              </a:rPr>
              <a:t> </a:t>
            </a:r>
            <a:r>
              <a:rPr lang="fr-FR" dirty="0" err="1">
                <a:latin typeface="Calibri" panose="020F0502020204030204" pitchFamily="34" charset="0"/>
                <a:ea typeface="Calibri" panose="020F0502020204030204" pitchFamily="34" charset="0"/>
                <a:cs typeface="Arial" panose="020B0604020202020204" pitchFamily="34" charset="0"/>
              </a:rPr>
              <a:t>created</a:t>
            </a:r>
            <a:r>
              <a:rPr lang="fr-FR" dirty="0">
                <a:latin typeface="Calibri" panose="020F0502020204030204" pitchFamily="34" charset="0"/>
                <a:ea typeface="Calibri" panose="020F0502020204030204" pitchFamily="34" charset="0"/>
                <a:cs typeface="Arial" panose="020B0604020202020204" pitchFamily="34" charset="0"/>
              </a:rPr>
              <a:t> </a:t>
            </a:r>
            <a:r>
              <a:rPr lang="fr-FR" dirty="0" err="1">
                <a:latin typeface="Calibri" panose="020F0502020204030204" pitchFamily="34" charset="0"/>
                <a:ea typeface="Calibri" panose="020F0502020204030204" pitchFamily="34" charset="0"/>
                <a:cs typeface="Arial" panose="020B0604020202020204" pitchFamily="34" charset="0"/>
              </a:rPr>
              <a:t>using</a:t>
            </a:r>
            <a:r>
              <a:rPr lang="fr-FR" dirty="0">
                <a:latin typeface="Calibri" panose="020F0502020204030204" pitchFamily="34" charset="0"/>
                <a:ea typeface="Calibri" panose="020F0502020204030204" pitchFamily="34" charset="0"/>
                <a:cs typeface="Arial" panose="020B0604020202020204" pitchFamily="34" charset="0"/>
              </a:rPr>
              <a:t> a single </a:t>
            </a:r>
            <a:r>
              <a:rPr lang="fr-FR" dirty="0" err="1">
                <a:latin typeface="Calibri" panose="020F0502020204030204" pitchFamily="34" charset="0"/>
                <a:ea typeface="Calibri" panose="020F0502020204030204" pitchFamily="34" charset="0"/>
                <a:cs typeface="Arial" panose="020B0604020202020204" pitchFamily="34" charset="0"/>
              </a:rPr>
              <a:t>list</a:t>
            </a:r>
            <a:r>
              <a:rPr lang="fr-FR" dirty="0">
                <a:latin typeface="Calibri" panose="020F0502020204030204" pitchFamily="34" charset="0"/>
                <a:ea typeface="Calibri" panose="020F0502020204030204" pitchFamily="34" charset="0"/>
                <a:cs typeface="Arial" panose="020B0604020202020204" pitchFamily="34" charset="0"/>
              </a:rPr>
              <a:t> or a </a:t>
            </a:r>
            <a:r>
              <a:rPr lang="fr-FR" dirty="0" err="1">
                <a:latin typeface="Calibri" panose="020F0502020204030204" pitchFamily="34" charset="0"/>
                <a:ea typeface="Calibri" panose="020F0502020204030204" pitchFamily="34" charset="0"/>
                <a:cs typeface="Arial" panose="020B0604020202020204" pitchFamily="34" charset="0"/>
              </a:rPr>
              <a:t>list</a:t>
            </a:r>
            <a:r>
              <a:rPr lang="fr-FR" dirty="0">
                <a:latin typeface="Calibri" panose="020F0502020204030204" pitchFamily="34" charset="0"/>
                <a:ea typeface="Calibri" panose="020F0502020204030204" pitchFamily="34" charset="0"/>
                <a:cs typeface="Arial" panose="020B0604020202020204" pitchFamily="34" charset="0"/>
              </a:rPr>
              <a:t> of </a:t>
            </a:r>
            <a:r>
              <a:rPr lang="fr-FR" dirty="0" err="1">
                <a:latin typeface="Calibri" panose="020F0502020204030204" pitchFamily="34" charset="0"/>
                <a:ea typeface="Calibri" panose="020F0502020204030204" pitchFamily="34" charset="0"/>
                <a:cs typeface="Arial" panose="020B0604020202020204" pitchFamily="34" charset="0"/>
              </a:rPr>
              <a:t>lists</a:t>
            </a:r>
            <a:r>
              <a:rPr lang="fr-FR" dirty="0">
                <a:latin typeface="Calibri" panose="020F0502020204030204" pitchFamily="34" charset="0"/>
                <a:ea typeface="Calibri" panose="020F0502020204030204" pitchFamily="34" charset="0"/>
                <a:cs typeface="Arial" panose="020B0604020202020204" pitchFamily="34"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fr-FR" sz="110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Régression logistique</a:t>
            </a:r>
            <a:endParaRPr lang="fr-FR"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10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K-voisins les plus proches (KNN)</a:t>
            </a:r>
            <a:endParaRPr lang="fr-FR" dirty="0">
              <a:solidFill>
                <a:srgbClr val="333333"/>
              </a:solidFill>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10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Machine à vecteurs de soutien (SVM)</a:t>
            </a:r>
            <a:endParaRPr lang="fr-FR" dirty="0">
              <a:solidFill>
                <a:srgbClr val="333333"/>
              </a:solidFill>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53</a:t>
            </a:fld>
            <a:endParaRPr lang="fr-FR"/>
          </a:p>
        </p:txBody>
      </p:sp>
    </p:spTree>
    <p:extLst>
      <p:ext uri="{BB962C8B-B14F-4D97-AF65-F5344CB8AC3E}">
        <p14:creationId xmlns:p14="http://schemas.microsoft.com/office/powerpoint/2010/main" val="376684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4</a:t>
            </a:fld>
            <a:endParaRPr lang="fr-FR" dirty="0"/>
          </a:p>
        </p:txBody>
      </p:sp>
    </p:spTree>
    <p:extLst>
      <p:ext uri="{BB962C8B-B14F-4D97-AF65-F5344CB8AC3E}">
        <p14:creationId xmlns:p14="http://schemas.microsoft.com/office/powerpoint/2010/main" val="3636734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kern="1200" dirty="0" err="1">
                <a:solidFill>
                  <a:schemeClr val="tx1"/>
                </a:solidFill>
                <a:effectLst/>
                <a:latin typeface="+mn-lt"/>
                <a:ea typeface="+mn-ea"/>
                <a:cs typeface="+mn-cs"/>
              </a:rPr>
              <a:t>Interpretation</a:t>
            </a:r>
            <a:r>
              <a:rPr lang="fr-FR" sz="1200" b="1" kern="1200" dirty="0">
                <a:solidFill>
                  <a:schemeClr val="tx1"/>
                </a:solidFill>
                <a:effectLst/>
                <a:latin typeface="+mn-lt"/>
                <a:ea typeface="+mn-ea"/>
                <a:cs typeface="+mn-cs"/>
              </a:rPr>
              <a:t> du graphe : </a:t>
            </a:r>
            <a:r>
              <a:rPr lang="fr-FR" sz="1200" kern="1200" dirty="0">
                <a:solidFill>
                  <a:schemeClr val="tx1"/>
                </a:solidFill>
                <a:effectLst/>
                <a:latin typeface="+mn-lt"/>
                <a:ea typeface="+mn-ea"/>
                <a:cs typeface="+mn-cs"/>
              </a:rPr>
              <a:t>Pour visualiser ce résultat sous forme de graphique, on fait appel à  </a:t>
            </a:r>
            <a:r>
              <a:rPr lang="fr-FR" sz="1200" kern="1200" dirty="0" err="1">
                <a:solidFill>
                  <a:schemeClr val="tx1"/>
                </a:solidFill>
                <a:effectLst/>
                <a:latin typeface="+mn-lt"/>
                <a:ea typeface="+mn-ea"/>
                <a:cs typeface="+mn-cs"/>
              </a:rPr>
              <a:t>Seaborn</a:t>
            </a:r>
            <a:r>
              <a:rPr lang="fr-FR" sz="1200" kern="1200" dirty="0">
                <a:solidFill>
                  <a:schemeClr val="tx1"/>
                </a:solidFill>
                <a:effectLst/>
                <a:latin typeface="+mn-lt"/>
                <a:ea typeface="+mn-ea"/>
                <a:cs typeface="+mn-cs"/>
              </a:rPr>
              <a:t> :tune bibliothèque de visualisation de données Python basée sur </a:t>
            </a:r>
            <a:r>
              <a:rPr lang="fr-FR" sz="1200" kern="1200" dirty="0" err="1">
                <a:solidFill>
                  <a:schemeClr val="tx1"/>
                </a:solidFill>
                <a:effectLst/>
                <a:latin typeface="+mn-lt"/>
                <a:ea typeface="+mn-ea"/>
                <a:cs typeface="+mn-cs"/>
              </a:rPr>
              <a:t>Matplotlib</a:t>
            </a:r>
            <a:r>
              <a:rPr lang="fr-FR" sz="1200" kern="1200" dirty="0">
                <a:solidFill>
                  <a:schemeClr val="tx1"/>
                </a:solidFill>
                <a:effectLst/>
                <a:latin typeface="+mn-lt"/>
                <a:ea typeface="+mn-ea"/>
                <a:cs typeface="+mn-cs"/>
              </a:rPr>
              <a:t>. Il fournit une interface de haut niveau pour dessiner des graphiques statistiques attrayants et informatifs. Ceci grâce à la fonction </a:t>
            </a:r>
            <a:r>
              <a:rPr lang="fr-FR" sz="1200" kern="1200" dirty="0" err="1">
                <a:solidFill>
                  <a:schemeClr val="tx1"/>
                </a:solidFill>
                <a:effectLst/>
                <a:latin typeface="+mn-lt"/>
                <a:ea typeface="+mn-ea"/>
                <a:cs typeface="+mn-cs"/>
              </a:rPr>
              <a:t>sns.barplot</a:t>
            </a:r>
            <a:r>
              <a:rPr lang="fr-FR" sz="1200" kern="1200" dirty="0">
                <a:solidFill>
                  <a:schemeClr val="tx1"/>
                </a:solidFill>
                <a:effectLst/>
                <a:latin typeface="+mn-lt"/>
                <a:ea typeface="+mn-ea"/>
                <a:cs typeface="+mn-cs"/>
              </a:rPr>
              <a:t>. Le résultat d’exécution est affiché dans le graphique </a:t>
            </a: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54</a:t>
            </a:fld>
            <a:endParaRPr lang="fr-FR"/>
          </a:p>
        </p:txBody>
      </p:sp>
    </p:spTree>
    <p:extLst>
      <p:ext uri="{BB962C8B-B14F-4D97-AF65-F5344CB8AC3E}">
        <p14:creationId xmlns:p14="http://schemas.microsoft.com/office/powerpoint/2010/main" val="3984286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kern="1200" dirty="0" err="1">
                <a:solidFill>
                  <a:schemeClr val="tx1"/>
                </a:solidFill>
                <a:effectLst/>
                <a:latin typeface="+mn-lt"/>
                <a:ea typeface="+mn-ea"/>
                <a:cs typeface="+mn-cs"/>
              </a:rPr>
              <a:t>Interpretation</a:t>
            </a:r>
            <a:r>
              <a:rPr lang="fr-FR" sz="1200" b="1" kern="1200" dirty="0">
                <a:solidFill>
                  <a:schemeClr val="tx1"/>
                </a:solidFill>
                <a:effectLst/>
                <a:latin typeface="+mn-lt"/>
                <a:ea typeface="+mn-ea"/>
                <a:cs typeface="+mn-cs"/>
              </a:rPr>
              <a:t> du graphe : </a:t>
            </a:r>
            <a:r>
              <a:rPr lang="fr-FR" sz="1200" kern="1200" dirty="0">
                <a:solidFill>
                  <a:schemeClr val="tx1"/>
                </a:solidFill>
                <a:effectLst/>
                <a:latin typeface="+mn-lt"/>
                <a:ea typeface="+mn-ea"/>
                <a:cs typeface="+mn-cs"/>
              </a:rPr>
              <a:t>Pour visualiser ce résultat sous forme de graphique, on fait appel à  </a:t>
            </a:r>
            <a:r>
              <a:rPr lang="fr-FR" sz="1200" kern="1200" dirty="0" err="1">
                <a:solidFill>
                  <a:schemeClr val="tx1"/>
                </a:solidFill>
                <a:effectLst/>
                <a:latin typeface="+mn-lt"/>
                <a:ea typeface="+mn-ea"/>
                <a:cs typeface="+mn-cs"/>
              </a:rPr>
              <a:t>Seaborn</a:t>
            </a:r>
            <a:r>
              <a:rPr lang="fr-FR" sz="1200" kern="1200" dirty="0">
                <a:solidFill>
                  <a:schemeClr val="tx1"/>
                </a:solidFill>
                <a:effectLst/>
                <a:latin typeface="+mn-lt"/>
                <a:ea typeface="+mn-ea"/>
                <a:cs typeface="+mn-cs"/>
              </a:rPr>
              <a:t> :tune bibliothèque de visualisation de données Python basée sur </a:t>
            </a:r>
            <a:r>
              <a:rPr lang="fr-FR" sz="1200" kern="1200" dirty="0" err="1">
                <a:solidFill>
                  <a:schemeClr val="tx1"/>
                </a:solidFill>
                <a:effectLst/>
                <a:latin typeface="+mn-lt"/>
                <a:ea typeface="+mn-ea"/>
                <a:cs typeface="+mn-cs"/>
              </a:rPr>
              <a:t>Matplotlib</a:t>
            </a:r>
            <a:r>
              <a:rPr lang="fr-FR" sz="1200" kern="1200" dirty="0">
                <a:solidFill>
                  <a:schemeClr val="tx1"/>
                </a:solidFill>
                <a:effectLst/>
                <a:latin typeface="+mn-lt"/>
                <a:ea typeface="+mn-ea"/>
                <a:cs typeface="+mn-cs"/>
              </a:rPr>
              <a:t>. Il fournit une interface de haut niveau pour dessiner des graphiques statistiques attrayants et informatifs. Ceci grâce à la fonction </a:t>
            </a:r>
            <a:r>
              <a:rPr lang="fr-FR" sz="1200" kern="1200" dirty="0" err="1">
                <a:solidFill>
                  <a:schemeClr val="tx1"/>
                </a:solidFill>
                <a:effectLst/>
                <a:latin typeface="+mn-lt"/>
                <a:ea typeface="+mn-ea"/>
                <a:cs typeface="+mn-cs"/>
              </a:rPr>
              <a:t>sns.barplot</a:t>
            </a:r>
            <a:r>
              <a:rPr lang="fr-FR" sz="1200" kern="1200" dirty="0">
                <a:solidFill>
                  <a:schemeClr val="tx1"/>
                </a:solidFill>
                <a:effectLst/>
                <a:latin typeface="+mn-lt"/>
                <a:ea typeface="+mn-ea"/>
                <a:cs typeface="+mn-cs"/>
              </a:rPr>
              <a:t>. Le résultat d’exécution est affiché dans le graphique </a:t>
            </a: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55</a:t>
            </a:fld>
            <a:endParaRPr lang="fr-FR"/>
          </a:p>
        </p:txBody>
      </p:sp>
    </p:spTree>
    <p:extLst>
      <p:ext uri="{BB962C8B-B14F-4D97-AF65-F5344CB8AC3E}">
        <p14:creationId xmlns:p14="http://schemas.microsoft.com/office/powerpoint/2010/main" val="4187474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kern="1200" dirty="0" err="1">
                <a:solidFill>
                  <a:schemeClr val="tx1"/>
                </a:solidFill>
                <a:effectLst/>
                <a:latin typeface="+mn-lt"/>
                <a:ea typeface="+mn-ea"/>
                <a:cs typeface="+mn-cs"/>
              </a:rPr>
              <a:t>Interpretation</a:t>
            </a:r>
            <a:r>
              <a:rPr lang="fr-FR" sz="1200" b="1" kern="1200" dirty="0">
                <a:solidFill>
                  <a:schemeClr val="tx1"/>
                </a:solidFill>
                <a:effectLst/>
                <a:latin typeface="+mn-lt"/>
                <a:ea typeface="+mn-ea"/>
                <a:cs typeface="+mn-cs"/>
              </a:rPr>
              <a:t> du graphe : </a:t>
            </a:r>
            <a:r>
              <a:rPr lang="fr-FR" sz="1200" kern="1200" dirty="0">
                <a:solidFill>
                  <a:schemeClr val="tx1"/>
                </a:solidFill>
                <a:effectLst/>
                <a:latin typeface="+mn-lt"/>
                <a:ea typeface="+mn-ea"/>
                <a:cs typeface="+mn-cs"/>
              </a:rPr>
              <a:t>Pour visualiser ce résultat sous forme de graphique, on fait appel à  </a:t>
            </a:r>
            <a:r>
              <a:rPr lang="fr-FR" sz="1200" kern="1200" dirty="0" err="1">
                <a:solidFill>
                  <a:schemeClr val="tx1"/>
                </a:solidFill>
                <a:effectLst/>
                <a:latin typeface="+mn-lt"/>
                <a:ea typeface="+mn-ea"/>
                <a:cs typeface="+mn-cs"/>
              </a:rPr>
              <a:t>Seaborn</a:t>
            </a:r>
            <a:r>
              <a:rPr lang="fr-FR" sz="1200" kern="1200" dirty="0">
                <a:solidFill>
                  <a:schemeClr val="tx1"/>
                </a:solidFill>
                <a:effectLst/>
                <a:latin typeface="+mn-lt"/>
                <a:ea typeface="+mn-ea"/>
                <a:cs typeface="+mn-cs"/>
              </a:rPr>
              <a:t> :tune bibliothèque de visualisation de données Python basée sur </a:t>
            </a:r>
            <a:r>
              <a:rPr lang="fr-FR" sz="1200" kern="1200" dirty="0" err="1">
                <a:solidFill>
                  <a:schemeClr val="tx1"/>
                </a:solidFill>
                <a:effectLst/>
                <a:latin typeface="+mn-lt"/>
                <a:ea typeface="+mn-ea"/>
                <a:cs typeface="+mn-cs"/>
              </a:rPr>
              <a:t>Matplotlib</a:t>
            </a:r>
            <a:r>
              <a:rPr lang="fr-FR" sz="1200" kern="1200" dirty="0">
                <a:solidFill>
                  <a:schemeClr val="tx1"/>
                </a:solidFill>
                <a:effectLst/>
                <a:latin typeface="+mn-lt"/>
                <a:ea typeface="+mn-ea"/>
                <a:cs typeface="+mn-cs"/>
              </a:rPr>
              <a:t>. Il fournit une interface de haut niveau pour dessiner des graphiques statistiques attrayants et informatifs. Ceci grâce à la fonction </a:t>
            </a:r>
            <a:r>
              <a:rPr lang="fr-FR" sz="1200" kern="1200" dirty="0" err="1">
                <a:solidFill>
                  <a:schemeClr val="tx1"/>
                </a:solidFill>
                <a:effectLst/>
                <a:latin typeface="+mn-lt"/>
                <a:ea typeface="+mn-ea"/>
                <a:cs typeface="+mn-cs"/>
              </a:rPr>
              <a:t>sns.barplot</a:t>
            </a:r>
            <a:r>
              <a:rPr lang="fr-FR" sz="1200" kern="1200" dirty="0">
                <a:solidFill>
                  <a:schemeClr val="tx1"/>
                </a:solidFill>
                <a:effectLst/>
                <a:latin typeface="+mn-lt"/>
                <a:ea typeface="+mn-ea"/>
                <a:cs typeface="+mn-cs"/>
              </a:rPr>
              <a:t>. Le résultat d’exécution est affiché dans le graphique </a:t>
            </a: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56</a:t>
            </a:fld>
            <a:endParaRPr lang="fr-FR"/>
          </a:p>
        </p:txBody>
      </p:sp>
    </p:spTree>
    <p:extLst>
      <p:ext uri="{BB962C8B-B14F-4D97-AF65-F5344CB8AC3E}">
        <p14:creationId xmlns:p14="http://schemas.microsoft.com/office/powerpoint/2010/main" val="2816079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57</a:t>
            </a:fld>
            <a:endParaRPr lang="fr-FR"/>
          </a:p>
        </p:txBody>
      </p:sp>
    </p:spTree>
    <p:extLst>
      <p:ext uri="{BB962C8B-B14F-4D97-AF65-F5344CB8AC3E}">
        <p14:creationId xmlns:p14="http://schemas.microsoft.com/office/powerpoint/2010/main" val="27855197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58</a:t>
            </a:fld>
            <a:endParaRPr lang="fr-FR"/>
          </a:p>
        </p:txBody>
      </p:sp>
    </p:spTree>
    <p:extLst>
      <p:ext uri="{BB962C8B-B14F-4D97-AF65-F5344CB8AC3E}">
        <p14:creationId xmlns:p14="http://schemas.microsoft.com/office/powerpoint/2010/main" val="127400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notes 2"/>
          <p:cNvSpPr>
            <a:spLocks noGrp="1"/>
          </p:cNvSpPr>
          <p:nvPr>
            <p:ph type="body" idx="1"/>
          </p:nvPr>
        </p:nvSpPr>
        <p:spPr/>
        <p:txBody>
          <a:bodyPr/>
          <a:lstStyle/>
          <a:p>
            <a:pPr fontAlgn="auto">
              <a:spcBef>
                <a:spcPts val="0"/>
              </a:spcBef>
              <a:spcAft>
                <a:spcPts val="0"/>
              </a:spcAft>
              <a:defRPr/>
            </a:pPr>
            <a:endParaRPr lang="fr-FR" dirty="0"/>
          </a:p>
        </p:txBody>
      </p:sp>
      <p:sp>
        <p:nvSpPr>
          <p:cNvPr id="56324"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827D78EA-DED1-4E28-8AE3-FA1E34FC8524}" type="slidenum">
              <a:rPr lang="fr-FR" altLang="fr-FR"/>
              <a:pPr fontAlgn="base">
                <a:spcBef>
                  <a:spcPct val="0"/>
                </a:spcBef>
                <a:spcAft>
                  <a:spcPct val="0"/>
                </a:spcAft>
              </a:pPr>
              <a:t>5</a:t>
            </a:fld>
            <a:endParaRPr lang="fr-FR" altLang="fr-FR" dirty="0"/>
          </a:p>
        </p:txBody>
      </p:sp>
    </p:spTree>
    <p:extLst>
      <p:ext uri="{BB962C8B-B14F-4D97-AF65-F5344CB8AC3E}">
        <p14:creationId xmlns:p14="http://schemas.microsoft.com/office/powerpoint/2010/main" val="1335612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machine Learning est une technique de programmation informatique qui utilise des probabilités statistiques pour donner aux ordinateurs la capacité d’apprendre par eux-mêmes sans programmation explicite.</a:t>
            </a:r>
            <a:endParaRPr lang="en-A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L'objectif ultime de ML serait que les ordinateurs agissent et réagissent sans être explicitement programmés pour ces actions et réactions. Le machine Learning utilise des programmes de développement qui s'ajustent chaque fois qu'ils sont exposés à différents types de données en entrée. La clé du machine Learning réside dans l’entrée de volumes considérables de données dans l'ordinateur. Pour apprendre, la machine a besoin de consommer des big data.</a:t>
            </a:r>
            <a:endParaRPr lang="en-AE"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6</a:t>
            </a:fld>
            <a:endParaRPr lang="fr-FR" dirty="0"/>
          </a:p>
        </p:txBody>
      </p:sp>
    </p:spTree>
    <p:extLst>
      <p:ext uri="{BB962C8B-B14F-4D97-AF65-F5344CB8AC3E}">
        <p14:creationId xmlns:p14="http://schemas.microsoft.com/office/powerpoint/2010/main" val="287300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machine Learning peut être classé en trois grandes catégories (Machine Learning avec supervision, sans supervision et renforcement).</a:t>
            </a:r>
            <a:endParaRPr lang="en-AE" sz="1200" kern="1200" dirty="0">
              <a:solidFill>
                <a:schemeClr val="tx1"/>
              </a:solidFill>
              <a:effectLst/>
              <a:latin typeface="+mn-lt"/>
              <a:ea typeface="+mn-ea"/>
              <a:cs typeface="+mn-cs"/>
            </a:endParaRPr>
          </a:p>
          <a:p>
            <a:endParaRPr lang="en-AE" dirty="0"/>
          </a:p>
        </p:txBody>
      </p:sp>
      <p:sp>
        <p:nvSpPr>
          <p:cNvPr id="4" name="Slide Number Placeholder 3"/>
          <p:cNvSpPr>
            <a:spLocks noGrp="1"/>
          </p:cNvSpPr>
          <p:nvPr>
            <p:ph type="sldNum" sz="quarter" idx="5"/>
          </p:nvPr>
        </p:nvSpPr>
        <p:spPr/>
        <p:txBody>
          <a:bodyPr/>
          <a:lstStyle/>
          <a:p>
            <a:fld id="{08E475C5-510B-4915-AAA0-102C8BCFEDDE}" type="slidenum">
              <a:rPr lang="fr-FR" smtClean="0"/>
              <a:t>7</a:t>
            </a:fld>
            <a:endParaRPr lang="fr-FR" dirty="0"/>
          </a:p>
        </p:txBody>
      </p:sp>
    </p:spTree>
    <p:extLst>
      <p:ext uri="{BB962C8B-B14F-4D97-AF65-F5344CB8AC3E}">
        <p14:creationId xmlns:p14="http://schemas.microsoft.com/office/powerpoint/2010/main" val="3818564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Pour notre cas, on a un problème d’apprentissage supervisé (Apprendre par l’exemple) ,</a:t>
            </a:r>
            <a:r>
              <a:rPr lang="fr-FR" sz="1200" b="0" kern="1200" dirty="0">
                <a:solidFill>
                  <a:schemeClr val="tx1"/>
                </a:solidFill>
                <a:effectLst/>
                <a:latin typeface="+mn-lt"/>
                <a:ea typeface="+mn-ea"/>
                <a:cs typeface="+mn-cs"/>
              </a:rPr>
              <a:t>pour maîtriser l’apprentissage supervisé, il faut absolument comprendre et connaître 4 notions suivantes :</a:t>
            </a:r>
            <a:r>
              <a:rPr lang="fr-FR" sz="1200" b="1" kern="1200" dirty="0">
                <a:solidFill>
                  <a:schemeClr val="tx1"/>
                </a:solidFill>
                <a:effectLst/>
                <a:latin typeface="+mn-lt"/>
                <a:ea typeface="+mn-ea"/>
                <a:cs typeface="+mn-cs"/>
              </a:rPr>
              <a:t>Dataset (</a:t>
            </a:r>
            <a:r>
              <a:rPr lang="fr-FR" sz="1200" kern="1200" dirty="0">
                <a:solidFill>
                  <a:schemeClr val="tx1"/>
                </a:solidFill>
                <a:effectLst/>
                <a:latin typeface="+mn-lt"/>
                <a:ea typeface="+mn-ea"/>
                <a:cs typeface="+mn-cs"/>
              </a:rPr>
              <a:t>Regroupe un ensemble de données. Celles-ci dépendent d'une variable associée aux valeurs. Leur accès peut se produire de manière individuelle ou collective</a:t>
            </a:r>
            <a:r>
              <a:rPr lang="fr-FR" sz="1200" b="1" kern="1200" dirty="0">
                <a:solidFill>
                  <a:schemeClr val="tx1"/>
                </a:solidFill>
                <a:effectLst/>
                <a:latin typeface="+mn-lt"/>
                <a:ea typeface="+mn-ea"/>
                <a:cs typeface="+mn-cs"/>
              </a:rPr>
              <a:t>).Modèle et ses paramètres </a:t>
            </a:r>
            <a:r>
              <a:rPr lang="fr-FR" sz="1200" b="0" kern="1200" dirty="0">
                <a:solidFill>
                  <a:schemeClr val="tx1"/>
                </a:solidFill>
                <a:effectLst/>
                <a:latin typeface="+mn-lt"/>
                <a:ea typeface="+mn-ea"/>
                <a:cs typeface="+mn-cs"/>
              </a:rPr>
              <a:t>(Il peut s’agir d’un modèle linéaire ou non linéaire).</a:t>
            </a:r>
            <a:r>
              <a:rPr lang="fr-FR" sz="1200" b="1" kern="1200" dirty="0">
                <a:solidFill>
                  <a:schemeClr val="tx1"/>
                </a:solidFill>
                <a:effectLst/>
                <a:latin typeface="+mn-lt"/>
                <a:ea typeface="+mn-ea"/>
                <a:cs typeface="+mn-cs"/>
              </a:rPr>
              <a:t>Fonctions coût </a:t>
            </a:r>
            <a:r>
              <a:rPr lang="fr-FR" sz="1200" b="0" kern="1200" dirty="0">
                <a:solidFill>
                  <a:schemeClr val="tx1"/>
                </a:solidFill>
                <a:effectLst/>
                <a:latin typeface="+mn-lt"/>
                <a:ea typeface="+mn-ea"/>
                <a:cs typeface="+mn-cs"/>
              </a:rPr>
              <a:t>(Mesure de la performance).</a:t>
            </a:r>
            <a:endParaRPr lang="en-AE" sz="1200" b="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Algorithme d’apprentissage </a:t>
            </a:r>
            <a:r>
              <a:rPr lang="fr-FR" sz="1200" b="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Trouver les paramètres qui minimisent la fonction Coût).</a:t>
            </a:r>
            <a:endParaRPr lang="en-AE"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8</a:t>
            </a:fld>
            <a:endParaRPr lang="fr-FR" dirty="0"/>
          </a:p>
        </p:txBody>
      </p:sp>
    </p:spTree>
    <p:extLst>
      <p:ext uri="{BB962C8B-B14F-4D97-AF65-F5344CB8AC3E}">
        <p14:creationId xmlns:p14="http://schemas.microsoft.com/office/powerpoint/2010/main" val="2098494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L’apprentissage supervisé (Apprendre par l’exemple) ,qui consiste en des variables d’entrée (X) et une variable de sortie (Y). Nous utilisons un algorithme pour apprendre la fonction de mapping de l’entrée à la sortie (Y = f (X)). Le but est d’appréhender si bien la fonction de mapping que, lorsque nous avons de nouvelles données d’entrée (X), nous pouvons prédire les variables de sortie (Y) pour ces données.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8E475C5-510B-4915-AAA0-102C8BCFEDDE}" type="slidenum">
              <a:rPr lang="fr-FR" smtClean="0"/>
              <a:t>9</a:t>
            </a:fld>
            <a:endParaRPr lang="fr-FR" dirty="0"/>
          </a:p>
        </p:txBody>
      </p:sp>
    </p:spTree>
    <p:extLst>
      <p:ext uri="{BB962C8B-B14F-4D97-AF65-F5344CB8AC3E}">
        <p14:creationId xmlns:p14="http://schemas.microsoft.com/office/powerpoint/2010/main" val="4154630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EF08A1A8-E5F4-4582-9535-1C64C1BD6BDD}" type="datetimeFigureOut">
              <a:rPr lang="fr-FR" smtClean="0"/>
              <a:t>27/02/2022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07B4881-9E7A-4FBE-8997-A8C0E2DBD534}" type="slidenum">
              <a:rPr lang="fr-FR" smtClean="0"/>
              <a:t>‹#›</a:t>
            </a:fld>
            <a:endParaRPr lang="fr-FR"/>
          </a:p>
        </p:txBody>
      </p:sp>
    </p:spTree>
    <p:extLst>
      <p:ext uri="{BB962C8B-B14F-4D97-AF65-F5344CB8AC3E}">
        <p14:creationId xmlns:p14="http://schemas.microsoft.com/office/powerpoint/2010/main" val="1384740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F08A1A8-E5F4-4582-9535-1C64C1BD6BDD}" type="datetimeFigureOut">
              <a:rPr lang="fr-FR" smtClean="0"/>
              <a:t>27/02/2022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07B4881-9E7A-4FBE-8997-A8C0E2DBD534}" type="slidenum">
              <a:rPr lang="fr-FR" smtClean="0"/>
              <a:t>‹#›</a:t>
            </a:fld>
            <a:endParaRPr lang="fr-FR"/>
          </a:p>
        </p:txBody>
      </p:sp>
    </p:spTree>
    <p:extLst>
      <p:ext uri="{BB962C8B-B14F-4D97-AF65-F5344CB8AC3E}">
        <p14:creationId xmlns:p14="http://schemas.microsoft.com/office/powerpoint/2010/main" val="1366876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F08A1A8-E5F4-4582-9535-1C64C1BD6BDD}" type="datetimeFigureOut">
              <a:rPr lang="fr-FR" smtClean="0"/>
              <a:t>27/02/2022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07B4881-9E7A-4FBE-8997-A8C0E2DBD534}" type="slidenum">
              <a:rPr lang="fr-FR" smtClean="0"/>
              <a:t>‹#›</a:t>
            </a:fld>
            <a:endParaRPr lang="fr-FR"/>
          </a:p>
        </p:txBody>
      </p:sp>
    </p:spTree>
    <p:extLst>
      <p:ext uri="{BB962C8B-B14F-4D97-AF65-F5344CB8AC3E}">
        <p14:creationId xmlns:p14="http://schemas.microsoft.com/office/powerpoint/2010/main" val="2506026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F08A1A8-E5F4-4582-9535-1C64C1BD6BDD}" type="datetimeFigureOut">
              <a:rPr lang="fr-FR" smtClean="0"/>
              <a:t>27/02/2022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07B4881-9E7A-4FBE-8997-A8C0E2DBD534}" type="slidenum">
              <a:rPr lang="fr-FR" smtClean="0"/>
              <a:t>‹#›</a:t>
            </a:fld>
            <a:endParaRPr lang="fr-FR"/>
          </a:p>
        </p:txBody>
      </p:sp>
    </p:spTree>
    <p:extLst>
      <p:ext uri="{BB962C8B-B14F-4D97-AF65-F5344CB8AC3E}">
        <p14:creationId xmlns:p14="http://schemas.microsoft.com/office/powerpoint/2010/main" val="1614158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EF08A1A8-E5F4-4582-9535-1C64C1BD6BDD}" type="datetimeFigureOut">
              <a:rPr lang="fr-FR" smtClean="0"/>
              <a:t>27/02/2022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07B4881-9E7A-4FBE-8997-A8C0E2DBD534}" type="slidenum">
              <a:rPr lang="fr-FR" smtClean="0"/>
              <a:t>‹#›</a:t>
            </a:fld>
            <a:endParaRPr lang="fr-FR"/>
          </a:p>
        </p:txBody>
      </p:sp>
    </p:spTree>
    <p:extLst>
      <p:ext uri="{BB962C8B-B14F-4D97-AF65-F5344CB8AC3E}">
        <p14:creationId xmlns:p14="http://schemas.microsoft.com/office/powerpoint/2010/main" val="170734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EF08A1A8-E5F4-4582-9535-1C64C1BD6BDD}" type="datetimeFigureOut">
              <a:rPr lang="fr-FR" smtClean="0"/>
              <a:t>27/02/2022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07B4881-9E7A-4FBE-8997-A8C0E2DBD534}" type="slidenum">
              <a:rPr lang="fr-FR" smtClean="0"/>
              <a:t>‹#›</a:t>
            </a:fld>
            <a:endParaRPr lang="fr-FR"/>
          </a:p>
        </p:txBody>
      </p:sp>
    </p:spTree>
    <p:extLst>
      <p:ext uri="{BB962C8B-B14F-4D97-AF65-F5344CB8AC3E}">
        <p14:creationId xmlns:p14="http://schemas.microsoft.com/office/powerpoint/2010/main" val="859015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EF08A1A8-E5F4-4582-9535-1C64C1BD6BDD}" type="datetimeFigureOut">
              <a:rPr lang="fr-FR" smtClean="0"/>
              <a:t>27/02/2022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07B4881-9E7A-4FBE-8997-A8C0E2DBD534}" type="slidenum">
              <a:rPr lang="fr-FR" smtClean="0"/>
              <a:t>‹#›</a:t>
            </a:fld>
            <a:endParaRPr lang="fr-FR"/>
          </a:p>
        </p:txBody>
      </p:sp>
    </p:spTree>
    <p:extLst>
      <p:ext uri="{BB962C8B-B14F-4D97-AF65-F5344CB8AC3E}">
        <p14:creationId xmlns:p14="http://schemas.microsoft.com/office/powerpoint/2010/main" val="5745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EF08A1A8-E5F4-4582-9535-1C64C1BD6BDD}" type="datetimeFigureOut">
              <a:rPr lang="fr-FR" smtClean="0"/>
              <a:t>27/02/2022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A07B4881-9E7A-4FBE-8997-A8C0E2DBD534}" type="slidenum">
              <a:rPr lang="fr-FR" smtClean="0"/>
              <a:t>‹#›</a:t>
            </a:fld>
            <a:endParaRPr lang="fr-FR"/>
          </a:p>
        </p:txBody>
      </p:sp>
    </p:spTree>
    <p:extLst>
      <p:ext uri="{BB962C8B-B14F-4D97-AF65-F5344CB8AC3E}">
        <p14:creationId xmlns:p14="http://schemas.microsoft.com/office/powerpoint/2010/main" val="1406625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F08A1A8-E5F4-4582-9535-1C64C1BD6BDD}" type="datetimeFigureOut">
              <a:rPr lang="fr-FR" smtClean="0"/>
              <a:t>27/02/2022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07B4881-9E7A-4FBE-8997-A8C0E2DBD534}" type="slidenum">
              <a:rPr lang="fr-FR" smtClean="0"/>
              <a:t>‹#›</a:t>
            </a:fld>
            <a:endParaRPr lang="fr-FR"/>
          </a:p>
        </p:txBody>
      </p:sp>
    </p:spTree>
    <p:extLst>
      <p:ext uri="{BB962C8B-B14F-4D97-AF65-F5344CB8AC3E}">
        <p14:creationId xmlns:p14="http://schemas.microsoft.com/office/powerpoint/2010/main" val="241015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EF08A1A8-E5F4-4582-9535-1C64C1BD6BDD}" type="datetimeFigureOut">
              <a:rPr lang="fr-FR" smtClean="0"/>
              <a:t>27/02/2022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07B4881-9E7A-4FBE-8997-A8C0E2DBD534}" type="slidenum">
              <a:rPr lang="fr-FR" smtClean="0"/>
              <a:t>‹#›</a:t>
            </a:fld>
            <a:endParaRPr lang="fr-FR"/>
          </a:p>
        </p:txBody>
      </p:sp>
    </p:spTree>
    <p:extLst>
      <p:ext uri="{BB962C8B-B14F-4D97-AF65-F5344CB8AC3E}">
        <p14:creationId xmlns:p14="http://schemas.microsoft.com/office/powerpoint/2010/main" val="267848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EF08A1A8-E5F4-4582-9535-1C64C1BD6BDD}" type="datetimeFigureOut">
              <a:rPr lang="fr-FR" smtClean="0"/>
              <a:t>27/02/2022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07B4881-9E7A-4FBE-8997-A8C0E2DBD534}" type="slidenum">
              <a:rPr lang="fr-FR" smtClean="0"/>
              <a:t>‹#›</a:t>
            </a:fld>
            <a:endParaRPr lang="fr-FR"/>
          </a:p>
        </p:txBody>
      </p:sp>
    </p:spTree>
    <p:extLst>
      <p:ext uri="{BB962C8B-B14F-4D97-AF65-F5344CB8AC3E}">
        <p14:creationId xmlns:p14="http://schemas.microsoft.com/office/powerpoint/2010/main" val="3251676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8A1A8-E5F4-4582-9535-1C64C1BD6BDD}" type="datetimeFigureOut">
              <a:rPr lang="fr-FR" smtClean="0"/>
              <a:t>27/02/2022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B4881-9E7A-4FBE-8997-A8C0E2DBD534}" type="slidenum">
              <a:rPr lang="fr-FR" smtClean="0"/>
              <a:t>‹#›</a:t>
            </a:fld>
            <a:endParaRPr lang="fr-FR"/>
          </a:p>
        </p:txBody>
      </p:sp>
    </p:spTree>
    <p:extLst>
      <p:ext uri="{BB962C8B-B14F-4D97-AF65-F5344CB8AC3E}">
        <p14:creationId xmlns:p14="http://schemas.microsoft.com/office/powerpoint/2010/main" val="3858296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jp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cid:ii_kxxhxe160"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5.jpeg"/><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7.jfif"/><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9.jfif"/><Relationship Id="rId5" Type="http://schemas.openxmlformats.org/officeDocument/2006/relationships/image" Target="../media/image88.jfif"/><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0.jpeg"/><Relationship Id="rId5" Type="http://schemas.openxmlformats.org/officeDocument/2006/relationships/diagramQuickStyle" Target="../diagrams/quickStyle1.xml"/><Relationship Id="rId10" Type="http://schemas.microsoft.com/office/2007/relationships/hdphoto" Target="../media/hdphoto2.wdp"/><Relationship Id="rId4" Type="http://schemas.openxmlformats.org/officeDocument/2006/relationships/diagramLayout" Target="../diagrams/layout1.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3.png"/><Relationship Id="rId5" Type="http://schemas.openxmlformats.org/officeDocument/2006/relationships/diagramQuickStyle" Target="../diagrams/quickStyle2.xml"/><Relationship Id="rId10" Type="http://schemas.openxmlformats.org/officeDocument/2006/relationships/image" Target="../media/image12.png"/><Relationship Id="rId4" Type="http://schemas.openxmlformats.org/officeDocument/2006/relationships/diagramLayout" Target="../diagrams/layout2.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49574" y="4614168"/>
            <a:ext cx="8645525" cy="1508105"/>
          </a:xfrm>
          <a:prstGeom prst="rect">
            <a:avLst/>
          </a:prstGeom>
        </p:spPr>
        <p:txBody>
          <a:bodyPr>
            <a:spAutoFit/>
          </a:bodyPr>
          <a:lstStyle/>
          <a:p>
            <a:pPr algn="ctr" fontAlgn="auto">
              <a:spcBef>
                <a:spcPts val="0"/>
              </a:spcBef>
              <a:spcAft>
                <a:spcPts val="0"/>
              </a:spcAft>
              <a:defRPr/>
            </a:pPr>
            <a:r>
              <a:rPr lang="fr-FR" sz="2200" b="1" dirty="0">
                <a:solidFill>
                  <a:schemeClr val="accent5"/>
                </a:solidFill>
                <a:latin typeface="Tw Cen MT" panose="020B0602020104020603" pitchFamily="34" charset="0"/>
                <a:cs typeface="+mn-cs"/>
              </a:rPr>
              <a:t>Présenté par :</a:t>
            </a:r>
          </a:p>
          <a:p>
            <a:pPr algn="ctr" fontAlgn="auto">
              <a:spcBef>
                <a:spcPts val="0"/>
              </a:spcBef>
              <a:spcAft>
                <a:spcPts val="0"/>
              </a:spcAft>
              <a:defRPr/>
            </a:pPr>
            <a:endParaRPr lang="fr-FR" sz="1000" b="1"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endParaRPr>
          </a:p>
          <a:p>
            <a:pPr algn="ctr" fontAlgn="auto">
              <a:spcBef>
                <a:spcPts val="0"/>
              </a:spcBef>
              <a:spcAft>
                <a:spcPts val="0"/>
              </a:spcAft>
              <a:defRPr/>
            </a:pPr>
            <a:r>
              <a:rPr lang="fr-FR" sz="2000" dirty="0">
                <a:latin typeface="Tw Cen MT" pitchFamily="34" charset="0"/>
              </a:rPr>
              <a:t>-Nom Prénom</a:t>
            </a:r>
          </a:p>
          <a:p>
            <a:pPr>
              <a:defRPr/>
            </a:pPr>
            <a:endParaRPr lang="fr-FR" sz="2000" dirty="0">
              <a:latin typeface="Tw Cen MT" pitchFamily="34" charset="0"/>
            </a:endParaRPr>
          </a:p>
          <a:p>
            <a:pPr algn="ctr" fontAlgn="auto">
              <a:spcBef>
                <a:spcPts val="0"/>
              </a:spcBef>
              <a:spcAft>
                <a:spcPts val="0"/>
              </a:spcAft>
              <a:defRPr/>
            </a:pPr>
            <a:endParaRPr lang="fr-FR" sz="2000" dirty="0">
              <a:effectLst>
                <a:outerShdw blurRad="38100" dist="38100" dir="2700000" algn="tl">
                  <a:srgbClr val="000000">
                    <a:alpha val="43137"/>
                  </a:srgbClr>
                </a:outerShdw>
              </a:effectLst>
              <a:latin typeface="Tw Cen MT" panose="020B0602020104020603" pitchFamily="34" charset="0"/>
              <a:cs typeface="+mn-cs"/>
            </a:endParaRPr>
          </a:p>
        </p:txBody>
      </p:sp>
      <p:sp>
        <p:nvSpPr>
          <p:cNvPr id="8" name="Rectangle 7"/>
          <p:cNvSpPr/>
          <p:nvPr/>
        </p:nvSpPr>
        <p:spPr>
          <a:xfrm>
            <a:off x="7719363" y="4604324"/>
            <a:ext cx="3197225" cy="923330"/>
          </a:xfrm>
          <a:prstGeom prst="rect">
            <a:avLst/>
          </a:prstGeom>
        </p:spPr>
        <p:txBody>
          <a:bodyPr>
            <a:spAutoFit/>
          </a:bodyPr>
          <a:lstStyle/>
          <a:p>
            <a:pPr algn="ctr" fontAlgn="auto">
              <a:spcBef>
                <a:spcPts val="0"/>
              </a:spcBef>
              <a:spcAft>
                <a:spcPts val="0"/>
              </a:spcAft>
              <a:defRPr/>
            </a:pPr>
            <a:r>
              <a:rPr lang="fr-FR" sz="2200" b="1" dirty="0">
                <a:solidFill>
                  <a:schemeClr val="accent5"/>
                </a:solidFill>
                <a:latin typeface="Tw Cen MT" panose="020B0602020104020603" pitchFamily="34" charset="0"/>
                <a:cs typeface="+mn-cs"/>
              </a:rPr>
              <a:t>Evalué par :</a:t>
            </a:r>
          </a:p>
          <a:p>
            <a:pPr algn="ctr" fontAlgn="auto">
              <a:spcBef>
                <a:spcPts val="0"/>
              </a:spcBef>
              <a:spcAft>
                <a:spcPts val="0"/>
              </a:spcAft>
              <a:defRPr/>
            </a:pPr>
            <a:endParaRPr lang="fr-FR" sz="1000" b="1"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cs typeface="+mn-cs"/>
            </a:endParaRPr>
          </a:p>
          <a:p>
            <a:pPr algn="ctr" fontAlgn="auto">
              <a:spcBef>
                <a:spcPts val="0"/>
              </a:spcBef>
              <a:spcAft>
                <a:spcPts val="0"/>
              </a:spcAft>
              <a:defRPr/>
            </a:pPr>
            <a:r>
              <a:rPr lang="fr-FR" sz="2000" dirty="0">
                <a:latin typeface="Tw Cen MT" panose="020B0602020104020603" pitchFamily="34" charset="0"/>
              </a:rPr>
              <a:t>-Encadrant</a:t>
            </a:r>
          </a:p>
        </p:txBody>
      </p:sp>
      <p:sp>
        <p:nvSpPr>
          <p:cNvPr id="10" name="Rectangle 21"/>
          <p:cNvSpPr txBox="1">
            <a:spLocks noChangeArrowheads="1"/>
          </p:cNvSpPr>
          <p:nvPr/>
        </p:nvSpPr>
        <p:spPr bwMode="auto">
          <a:xfrm>
            <a:off x="1833563" y="1915714"/>
            <a:ext cx="8645525" cy="1141413"/>
          </a:xfrm>
          <a:prstGeom prst="rect">
            <a:avLst/>
          </a:prstGeom>
          <a:noFill/>
          <a:ln w="63500" cmpd="tri">
            <a:solidFill>
              <a:schemeClr val="accent5">
                <a:lumMod val="60000"/>
                <a:lumOff val="40000"/>
              </a:schemeClr>
            </a:solidFill>
            <a:miter lim="800000"/>
            <a:headEnd/>
            <a:tailEnd/>
          </a:ln>
          <a:effectLst>
            <a:outerShdw blurRad="50800" dist="50800" dir="5400000" algn="ctr" rotWithShape="0">
              <a:schemeClr val="accent1">
                <a:lumMod val="75000"/>
              </a:schemeClr>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ctr" fontAlgn="auto">
              <a:lnSpc>
                <a:spcPct val="150000"/>
              </a:lnSpc>
              <a:spcBef>
                <a:spcPct val="20000"/>
              </a:spcBef>
              <a:spcAft>
                <a:spcPts val="0"/>
              </a:spcAft>
              <a:defRPr/>
            </a:pPr>
            <a:endParaRPr lang="fr-FR" sz="2800" b="1" dirty="0">
              <a:solidFill>
                <a:schemeClr val="accent5">
                  <a:lumMod val="75000"/>
                </a:schemeClr>
              </a:solidFill>
              <a:latin typeface="Trk Skr Naskh" pitchFamily="18" charset="0"/>
            </a:endParaRPr>
          </a:p>
        </p:txBody>
      </p:sp>
      <p:sp>
        <p:nvSpPr>
          <p:cNvPr id="2057" name="Rectangle 1"/>
          <p:cNvSpPr>
            <a:spLocks noChangeArrowheads="1"/>
          </p:cNvSpPr>
          <p:nvPr/>
        </p:nvSpPr>
        <p:spPr bwMode="auto">
          <a:xfrm>
            <a:off x="1711325" y="2093349"/>
            <a:ext cx="85836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2400" b="1" dirty="0">
                <a:solidFill>
                  <a:srgbClr val="002060"/>
                </a:solidFill>
                <a:latin typeface="Tw Cen MT" panose="020B0602020104020603" pitchFamily="34" charset="0"/>
              </a:rPr>
              <a:t>      Application des méthodes de ML pour l’évaluation de la potabilité de l’eau </a:t>
            </a:r>
            <a:endParaRPr lang="fr-FR" altLang="fr-FR" sz="2400" dirty="0">
              <a:solidFill>
                <a:srgbClr val="002060"/>
              </a:solidFill>
              <a:latin typeface="Tw Cen MT" panose="020B0602020104020603" pitchFamily="34" charset="0"/>
            </a:endParaRPr>
          </a:p>
        </p:txBody>
      </p:sp>
      <p:sp>
        <p:nvSpPr>
          <p:cNvPr id="2" name="Rectangle 1"/>
          <p:cNvSpPr/>
          <p:nvPr/>
        </p:nvSpPr>
        <p:spPr>
          <a:xfrm>
            <a:off x="3694645" y="3306832"/>
            <a:ext cx="5240152" cy="430887"/>
          </a:xfrm>
          <a:prstGeom prst="rect">
            <a:avLst/>
          </a:prstGeom>
        </p:spPr>
        <p:txBody>
          <a:bodyPr wrap="none">
            <a:spAutoFit/>
          </a:bodyPr>
          <a:lstStyle/>
          <a:p>
            <a:pPr algn="ctr" fontAlgn="auto">
              <a:spcBef>
                <a:spcPts val="0"/>
              </a:spcBef>
              <a:spcAft>
                <a:spcPts val="0"/>
              </a:spcAft>
              <a:defRPr/>
            </a:pPr>
            <a:r>
              <a:rPr lang="fr-FR" sz="2200" b="1" dirty="0">
                <a:solidFill>
                  <a:schemeClr val="accent5">
                    <a:lumMod val="75000"/>
                  </a:schemeClr>
                </a:solidFill>
                <a:effectLst>
                  <a:outerShdw blurRad="38100" dist="38100" dir="2700000" algn="tl">
                    <a:srgbClr val="000000">
                      <a:alpha val="43137"/>
                    </a:srgbClr>
                  </a:outerShdw>
                </a:effectLst>
                <a:latin typeface="Tw Cen MT" panose="020B0602020104020603" pitchFamily="34" charset="0"/>
              </a:rPr>
              <a:t>TIPE : Classe préparatoire XXX  2021/2022</a:t>
            </a:r>
            <a:endParaRPr lang="fr-FR" sz="2200" b="1" dirty="0">
              <a:solidFill>
                <a:schemeClr val="accent5"/>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2138504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p:cNvGrpSpPr>
          <p:nvPr/>
        </p:nvGrpSpPr>
        <p:grpSpPr bwMode="auto">
          <a:xfrm>
            <a:off x="-9241419" y="-10391"/>
            <a:ext cx="9959975" cy="6858000"/>
            <a:chOff x="-902987" y="0"/>
            <a:chExt cx="9961092" cy="6858000"/>
          </a:xfrm>
          <a:solidFill>
            <a:schemeClr val="tx2">
              <a:lumMod val="60000"/>
              <a:lumOff val="40000"/>
            </a:schemeClr>
          </a:solidFill>
        </p:grpSpPr>
        <p:sp>
          <p:nvSpPr>
            <p:cNvPr id="8" name="Rectangle 7"/>
            <p:cNvSpPr/>
            <p:nvPr/>
          </p:nvSpPr>
          <p:spPr>
            <a:xfrm>
              <a:off x="-902987" y="0"/>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9" name="TextBox 45"/>
            <p:cNvSpPr txBox="1">
              <a:spLocks noChangeArrowheads="1"/>
            </p:cNvSpPr>
            <p:nvPr/>
          </p:nvSpPr>
          <p:spPr bwMode="auto">
            <a:xfrm rot="16200000">
              <a:off x="6082720" y="3296561"/>
              <a:ext cx="5159827" cy="6463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Introduction</a:t>
              </a:r>
            </a:p>
          </p:txBody>
        </p:sp>
      </p:grpSp>
      <p:pic>
        <p:nvPicPr>
          <p:cNvPr id="10" name="Picture 9">
            <a:extLst>
              <a:ext uri="{FF2B5EF4-FFF2-40B4-BE49-F238E27FC236}">
                <a16:creationId xmlns:a16="http://schemas.microsoft.com/office/drawing/2014/main" id="{63F7DA7C-165E-44DF-BBE2-D4E9B80A6B21}"/>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27104" y="2436294"/>
            <a:ext cx="4767843" cy="4182223"/>
          </a:xfrm>
          <a:prstGeom prst="rect">
            <a:avLst/>
          </a:prstGeom>
        </p:spPr>
      </p:pic>
      <p:sp>
        <p:nvSpPr>
          <p:cNvPr id="12" name="ZoneTexte 5">
            <a:extLst>
              <a:ext uri="{FF2B5EF4-FFF2-40B4-BE49-F238E27FC236}">
                <a16:creationId xmlns:a16="http://schemas.microsoft.com/office/drawing/2014/main" id="{12FBAF14-5109-46DD-9F22-6FEC8FADA11B}"/>
              </a:ext>
            </a:extLst>
          </p:cNvPr>
          <p:cNvSpPr txBox="1"/>
          <p:nvPr/>
        </p:nvSpPr>
        <p:spPr>
          <a:xfrm>
            <a:off x="1166110" y="1574520"/>
            <a:ext cx="3967363" cy="861774"/>
          </a:xfrm>
          <a:prstGeom prst="rect">
            <a:avLst/>
          </a:prstGeom>
          <a:noFill/>
        </p:spPr>
        <p:txBody>
          <a:bodyPr wrap="square" rtlCol="0">
            <a:spAutoFit/>
          </a:bodyPr>
          <a:lstStyle/>
          <a:p>
            <a:r>
              <a:rPr lang="fr-FR" sz="3200" b="1" dirty="0">
                <a:solidFill>
                  <a:srgbClr val="002060"/>
                </a:solidFill>
                <a:latin typeface="Tw Cen MT" pitchFamily="34" charset="0"/>
                <a:cs typeface="Arial" panose="020B0604020202020204" pitchFamily="34" charset="0"/>
              </a:rPr>
              <a:t>Classification binaire:</a:t>
            </a:r>
          </a:p>
          <a:p>
            <a:endParaRPr lang="fr-FR" dirty="0">
              <a:solidFill>
                <a:schemeClr val="accent4"/>
              </a:solidFill>
            </a:endParaRPr>
          </a:p>
        </p:txBody>
      </p:sp>
      <p:pic>
        <p:nvPicPr>
          <p:cNvPr id="4" name="Picture 3">
            <a:extLst>
              <a:ext uri="{FF2B5EF4-FFF2-40B4-BE49-F238E27FC236}">
                <a16:creationId xmlns:a16="http://schemas.microsoft.com/office/drawing/2014/main" id="{744090E0-5DC5-44E0-A5F9-474BA7F5FE0F}"/>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t="47486" r="29241" b="36608"/>
          <a:stretch/>
        </p:blipFill>
        <p:spPr>
          <a:xfrm>
            <a:off x="718556" y="10391"/>
            <a:ext cx="1331495" cy="1090865"/>
          </a:xfrm>
          <a:prstGeom prst="rect">
            <a:avLst/>
          </a:prstGeom>
        </p:spPr>
      </p:pic>
      <p:pic>
        <p:nvPicPr>
          <p:cNvPr id="6" name="Picture 5">
            <a:extLst>
              <a:ext uri="{FF2B5EF4-FFF2-40B4-BE49-F238E27FC236}">
                <a16:creationId xmlns:a16="http://schemas.microsoft.com/office/drawing/2014/main" id="{4823A584-A09F-4020-B7BA-E0752F3F818B}"/>
              </a:ext>
            </a:extLst>
          </p:cNvPr>
          <p:cNvPicPr>
            <a:picLocks noChangeAspect="1"/>
          </p:cNvPicPr>
          <p:nvPr/>
        </p:nvPicPr>
        <p:blipFill rotWithShape="1">
          <a:blip r:embed="rId5">
            <a:extLst>
              <a:ext uri="{28A0092B-C50C-407E-A947-70E740481C1C}">
                <a14:useLocalDpi xmlns:a14="http://schemas.microsoft.com/office/drawing/2010/main" val="0"/>
              </a:ext>
            </a:extLst>
          </a:blip>
          <a:srcRect l="10232" t="65872" r="70259" b="16023"/>
          <a:stretch/>
        </p:blipFill>
        <p:spPr>
          <a:xfrm>
            <a:off x="10908632" y="-5890"/>
            <a:ext cx="1251285" cy="1241636"/>
          </a:xfrm>
          <a:prstGeom prst="rect">
            <a:avLst/>
          </a:prstGeom>
        </p:spPr>
      </p:pic>
      <p:pic>
        <p:nvPicPr>
          <p:cNvPr id="14" name="Picture 13">
            <a:extLst>
              <a:ext uri="{FF2B5EF4-FFF2-40B4-BE49-F238E27FC236}">
                <a16:creationId xmlns:a16="http://schemas.microsoft.com/office/drawing/2014/main" id="{732138A6-D6F4-4CFB-A82C-CB9FBA4E08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8274" y="2859542"/>
            <a:ext cx="6436674" cy="3049627"/>
          </a:xfrm>
          <a:prstGeom prst="rect">
            <a:avLst/>
          </a:prstGeom>
        </p:spPr>
      </p:pic>
      <p:sp>
        <p:nvSpPr>
          <p:cNvPr id="19" name="ZoneTexte 5">
            <a:extLst>
              <a:ext uri="{FF2B5EF4-FFF2-40B4-BE49-F238E27FC236}">
                <a16:creationId xmlns:a16="http://schemas.microsoft.com/office/drawing/2014/main" id="{21474B1A-D389-4DF0-ABB7-01077B54160D}"/>
              </a:ext>
            </a:extLst>
          </p:cNvPr>
          <p:cNvSpPr txBox="1"/>
          <p:nvPr/>
        </p:nvSpPr>
        <p:spPr>
          <a:xfrm>
            <a:off x="6027152" y="1574520"/>
            <a:ext cx="5906551" cy="861774"/>
          </a:xfrm>
          <a:prstGeom prst="rect">
            <a:avLst/>
          </a:prstGeom>
          <a:noFill/>
        </p:spPr>
        <p:txBody>
          <a:bodyPr wrap="square" rtlCol="0">
            <a:spAutoFit/>
          </a:bodyPr>
          <a:lstStyle/>
          <a:p>
            <a:r>
              <a:rPr lang="fr-FR" sz="3200" b="1" dirty="0">
                <a:solidFill>
                  <a:srgbClr val="002060"/>
                </a:solidFill>
                <a:latin typeface="Tw Cen MT" panose="020B0602020104020603" pitchFamily="34" charset="0"/>
              </a:rPr>
              <a:t>Méthodes d’apprentissage:</a:t>
            </a:r>
            <a:endParaRPr lang="fr-FR" sz="3200" b="1" dirty="0">
              <a:solidFill>
                <a:srgbClr val="002060"/>
              </a:solidFill>
              <a:latin typeface="Tw Cen MT" pitchFamily="34" charset="0"/>
              <a:cs typeface="Arial" panose="020B0604020202020204" pitchFamily="34" charset="0"/>
            </a:endParaRPr>
          </a:p>
          <a:p>
            <a:endParaRPr lang="fr-FR" dirty="0">
              <a:solidFill>
                <a:schemeClr val="accent4"/>
              </a:solidFill>
            </a:endParaRPr>
          </a:p>
        </p:txBody>
      </p:sp>
    </p:spTree>
    <p:extLst>
      <p:ext uri="{BB962C8B-B14F-4D97-AF65-F5344CB8AC3E}">
        <p14:creationId xmlns:p14="http://schemas.microsoft.com/office/powerpoint/2010/main" val="3973281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104"/>
          <p:cNvSpPr/>
          <p:nvPr/>
        </p:nvSpPr>
        <p:spPr>
          <a:xfrm rot="16200000">
            <a:off x="4870541" y="-1270190"/>
            <a:ext cx="2368188" cy="9235438"/>
          </a:xfrm>
          <a:prstGeom prst="round2SameRect">
            <a:avLst>
              <a:gd name="adj1" fmla="val 12063"/>
              <a:gd name="adj2" fmla="val 614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endParaRPr lang="fr-FR" sz="5400" b="1" dirty="0">
              <a:latin typeface="Tw Cen MT" pitchFamily="34" charset="0"/>
              <a:cs typeface="Arial" panose="020B0604020202020204" pitchFamily="34" charset="0"/>
            </a:endParaRPr>
          </a:p>
          <a:p>
            <a:pPr algn="ctr"/>
            <a:r>
              <a:rPr lang="fr-FR" sz="5400" b="1" dirty="0">
                <a:latin typeface="Tw Cen MT" pitchFamily="34" charset="0"/>
                <a:cs typeface="Arial" panose="020B0604020202020204" pitchFamily="34" charset="0"/>
              </a:rPr>
              <a:t>Description de la base de données</a:t>
            </a:r>
          </a:p>
          <a:p>
            <a:pPr algn="ctr"/>
            <a:endParaRPr lang="fr-FR" sz="5400" b="1" dirty="0">
              <a:latin typeface="Tw Cen MT" pitchFamily="34" charset="0"/>
              <a:cs typeface="Arial" panose="020B0604020202020204" pitchFamily="34" charset="0"/>
            </a:endParaRPr>
          </a:p>
        </p:txBody>
      </p:sp>
    </p:spTree>
    <p:extLst>
      <p:ext uri="{BB962C8B-B14F-4D97-AF65-F5344CB8AC3E}">
        <p14:creationId xmlns:p14="http://schemas.microsoft.com/office/powerpoint/2010/main" val="31579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28" name="Rectangle 27"/>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29"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1. Description des variables et des cibles </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30" name="Ellipse 29"/>
          <p:cNvSpPr/>
          <p:nvPr/>
        </p:nvSpPr>
        <p:spPr>
          <a:xfrm>
            <a:off x="11263744" y="286431"/>
            <a:ext cx="734291" cy="72495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p:cNvSpPr txBox="1"/>
          <p:nvPr/>
        </p:nvSpPr>
        <p:spPr>
          <a:xfrm>
            <a:off x="11360726" y="387296"/>
            <a:ext cx="1059874" cy="523220"/>
          </a:xfrm>
          <a:prstGeom prst="rect">
            <a:avLst/>
          </a:prstGeom>
          <a:noFill/>
        </p:spPr>
        <p:txBody>
          <a:bodyPr wrap="square" rtlCol="0">
            <a:spAutoFit/>
          </a:bodyPr>
          <a:lstStyle/>
          <a:p>
            <a:r>
              <a:rPr lang="fr-FR" sz="2800" b="1" dirty="0">
                <a:solidFill>
                  <a:schemeClr val="bg1"/>
                </a:solidFill>
                <a:latin typeface="Tw Cen MT" panose="020B0602020104020603" pitchFamily="34" charset="0"/>
              </a:rPr>
              <a:t>01</a:t>
            </a:r>
          </a:p>
        </p:txBody>
      </p:sp>
      <p:sp>
        <p:nvSpPr>
          <p:cNvPr id="36" name="Rectangle 35"/>
          <p:cNvSpPr/>
          <p:nvPr/>
        </p:nvSpPr>
        <p:spPr>
          <a:xfrm>
            <a:off x="4815518" y="1265393"/>
            <a:ext cx="2543004" cy="669222"/>
          </a:xfrm>
          <a:prstGeom prst="rect">
            <a:avLst/>
          </a:prstGeom>
        </p:spPr>
        <p:txBody>
          <a:bodyPr wrap="none">
            <a:spAutoFit/>
          </a:bodyPr>
          <a:lstStyle/>
          <a:p>
            <a:pPr lvl="0" algn="just">
              <a:lnSpc>
                <a:spcPct val="150000"/>
              </a:lnSpc>
              <a:buClr>
                <a:srgbClr val="2F5496"/>
              </a:buClr>
              <a:buSzPts val="1600"/>
            </a:pPr>
            <a:r>
              <a:rPr lang="fr-CA" sz="2800" b="1" dirty="0">
                <a:solidFill>
                  <a:schemeClr val="accent5"/>
                </a:solidFill>
                <a:latin typeface="Tw Cen MT" panose="020B0602020104020603" pitchFamily="34" charset="0"/>
                <a:ea typeface="Times New Roman" panose="02020603050405020304" pitchFamily="18" charset="0"/>
              </a:rPr>
              <a:t>EAU POTABLE ?</a:t>
            </a:r>
            <a:endParaRPr lang="fr-FR" sz="2800" dirty="0">
              <a:solidFill>
                <a:schemeClr val="accent5"/>
              </a:solidFill>
              <a:effectLst/>
              <a:latin typeface="Tw Cen MT" panose="020B0602020104020603" pitchFamily="34" charset="0"/>
              <a:ea typeface="Times New Roman" panose="02020603050405020304" pitchFamily="18" charset="0"/>
            </a:endParaRPr>
          </a:p>
        </p:txBody>
      </p:sp>
      <p:pic>
        <p:nvPicPr>
          <p:cNvPr id="41986" name="Picture 2" descr="Eau potable : définition et explications"/>
          <p:cNvPicPr>
            <a:picLocks noChangeAspect="1" noChangeArrowheads="1"/>
          </p:cNvPicPr>
          <p:nvPr/>
        </p:nvPicPr>
        <p:blipFill rotWithShape="1">
          <a:blip r:embed="rId3">
            <a:extLst>
              <a:ext uri="{28A0092B-C50C-407E-A947-70E740481C1C}">
                <a14:useLocalDpi xmlns:a14="http://schemas.microsoft.com/office/drawing/2010/main" val="0"/>
              </a:ext>
            </a:extLst>
          </a:blip>
          <a:srcRect b="4551"/>
          <a:stretch/>
        </p:blipFill>
        <p:spPr bwMode="auto">
          <a:xfrm>
            <a:off x="4132234" y="2212860"/>
            <a:ext cx="4434990" cy="33865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2" name="Rectangle 51"/>
          <p:cNvSpPr/>
          <p:nvPr/>
        </p:nvSpPr>
        <p:spPr>
          <a:xfrm>
            <a:off x="1551525" y="264185"/>
            <a:ext cx="2093843"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1- CONTEXTE </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spTree>
    <p:extLst>
      <p:ext uri="{BB962C8B-B14F-4D97-AF65-F5344CB8AC3E}">
        <p14:creationId xmlns:p14="http://schemas.microsoft.com/office/powerpoint/2010/main" val="2544606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5" name="Rectangle 4"/>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6"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Description des variables et des cibles </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8" name="ZoneTexte 7"/>
          <p:cNvSpPr txBox="1"/>
          <p:nvPr/>
        </p:nvSpPr>
        <p:spPr>
          <a:xfrm>
            <a:off x="11360726" y="387296"/>
            <a:ext cx="1059874" cy="523220"/>
          </a:xfrm>
          <a:prstGeom prst="rect">
            <a:avLst/>
          </a:prstGeom>
          <a:noFill/>
        </p:spPr>
        <p:txBody>
          <a:bodyPr wrap="square" rtlCol="0">
            <a:spAutoFit/>
          </a:bodyPr>
          <a:lstStyle/>
          <a:p>
            <a:r>
              <a:rPr lang="fr-FR" sz="2800" b="1" dirty="0">
                <a:solidFill>
                  <a:schemeClr val="bg1"/>
                </a:solidFill>
                <a:latin typeface="Tw Cen MT" panose="020B0602020104020603" pitchFamily="34" charset="0"/>
              </a:rPr>
              <a:t>01</a:t>
            </a:r>
          </a:p>
        </p:txBody>
      </p:sp>
      <p:sp>
        <p:nvSpPr>
          <p:cNvPr id="11" name="Rectangle 10"/>
          <p:cNvSpPr/>
          <p:nvPr/>
        </p:nvSpPr>
        <p:spPr>
          <a:xfrm>
            <a:off x="1552327" y="264185"/>
            <a:ext cx="2092239"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2- CONTENU  </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pic>
        <p:nvPicPr>
          <p:cNvPr id="12" name="Imag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0857" y="2041793"/>
            <a:ext cx="1600446" cy="1571105"/>
          </a:xfrm>
          <a:prstGeom prst="rect">
            <a:avLst/>
          </a:prstGeom>
        </p:spPr>
      </p:pic>
      <p:sp>
        <p:nvSpPr>
          <p:cNvPr id="13" name="Rectangle 12"/>
          <p:cNvSpPr/>
          <p:nvPr/>
        </p:nvSpPr>
        <p:spPr>
          <a:xfrm>
            <a:off x="2286267" y="3638597"/>
            <a:ext cx="3089628" cy="369332"/>
          </a:xfrm>
          <a:prstGeom prst="rect">
            <a:avLst/>
          </a:prstGeom>
        </p:spPr>
        <p:txBody>
          <a:bodyPr wrap="none">
            <a:spAutoFit/>
          </a:bodyPr>
          <a:lstStyle/>
          <a:p>
            <a:r>
              <a:rPr lang="fr-FR" b="1" dirty="0">
                <a:latin typeface="Tw Cen MT" pitchFamily="34" charset="0"/>
              </a:rPr>
              <a:t>Le fichier water_potability.csv </a:t>
            </a:r>
          </a:p>
        </p:txBody>
      </p:sp>
      <p:sp>
        <p:nvSpPr>
          <p:cNvPr id="14" name="ZoneTexte 13"/>
          <p:cNvSpPr txBox="1"/>
          <p:nvPr/>
        </p:nvSpPr>
        <p:spPr>
          <a:xfrm>
            <a:off x="2587163" y="4141517"/>
            <a:ext cx="2487835" cy="954107"/>
          </a:xfrm>
          <a:prstGeom prst="rect">
            <a:avLst/>
          </a:prstGeom>
          <a:noFill/>
        </p:spPr>
        <p:txBody>
          <a:bodyPr wrap="square" rtlCol="0">
            <a:spAutoFit/>
          </a:bodyPr>
          <a:lstStyle/>
          <a:p>
            <a:pPr algn="ctr"/>
            <a:r>
              <a:rPr lang="fr-FR" sz="2000" b="1" dirty="0">
                <a:solidFill>
                  <a:schemeClr val="accent5">
                    <a:lumMod val="50000"/>
                  </a:schemeClr>
                </a:solidFill>
                <a:latin typeface="Tw Cen MT" pitchFamily="34" charset="0"/>
              </a:rPr>
              <a:t>3276 </a:t>
            </a:r>
          </a:p>
          <a:p>
            <a:pPr algn="ctr"/>
            <a:r>
              <a:rPr lang="fr-FR" b="1" dirty="0">
                <a:latin typeface="Tw Cen MT" pitchFamily="34" charset="0"/>
              </a:rPr>
              <a:t>masses d’eau différentes</a:t>
            </a:r>
            <a:endParaRPr lang="fr-FR" b="1" dirty="0">
              <a:solidFill>
                <a:schemeClr val="accent5">
                  <a:lumMod val="50000"/>
                </a:schemeClr>
              </a:solidFill>
              <a:latin typeface="Tw Cen MT" pitchFamily="34" charset="0"/>
            </a:endParaRPr>
          </a:p>
        </p:txBody>
      </p:sp>
      <p:cxnSp>
        <p:nvCxnSpPr>
          <p:cNvPr id="16" name="Connecteur droit avec flèche 15"/>
          <p:cNvCxnSpPr/>
          <p:nvPr/>
        </p:nvCxnSpPr>
        <p:spPr>
          <a:xfrm flipV="1">
            <a:off x="5297517" y="2643448"/>
            <a:ext cx="2100811" cy="399011"/>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5297517" y="3042459"/>
            <a:ext cx="2100811" cy="119148"/>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5297517" y="3330633"/>
            <a:ext cx="2100811" cy="15240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5297517" y="3483033"/>
            <a:ext cx="2046958" cy="355077"/>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5309770" y="3739414"/>
            <a:ext cx="2170618" cy="1001683"/>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5274035" y="3588419"/>
            <a:ext cx="2206353" cy="706915"/>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flipV="1">
            <a:off x="5297517" y="2261062"/>
            <a:ext cx="2046958" cy="58189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5274035" y="3833198"/>
            <a:ext cx="2124293" cy="1265319"/>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V="1">
            <a:off x="5234139" y="1857895"/>
            <a:ext cx="2110336" cy="904703"/>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54" name="ZoneTexte 53"/>
          <p:cNvSpPr txBox="1"/>
          <p:nvPr/>
        </p:nvSpPr>
        <p:spPr>
          <a:xfrm>
            <a:off x="7102900" y="1631081"/>
            <a:ext cx="1579427" cy="400110"/>
          </a:xfrm>
          <a:prstGeom prst="rect">
            <a:avLst/>
          </a:prstGeom>
          <a:noFill/>
        </p:spPr>
        <p:txBody>
          <a:bodyPr wrap="square" rtlCol="0">
            <a:spAutoFit/>
          </a:bodyPr>
          <a:lstStyle/>
          <a:p>
            <a:pPr algn="ctr"/>
            <a:r>
              <a:rPr lang="fr-FR" sz="2000" b="1" dirty="0">
                <a:latin typeface="Tw Cen MT" pitchFamily="34" charset="0"/>
              </a:rPr>
              <a:t>pH</a:t>
            </a:r>
          </a:p>
        </p:txBody>
      </p:sp>
      <p:sp>
        <p:nvSpPr>
          <p:cNvPr id="55" name="ZoneTexte 54"/>
          <p:cNvSpPr txBox="1"/>
          <p:nvPr/>
        </p:nvSpPr>
        <p:spPr>
          <a:xfrm>
            <a:off x="7255300" y="2041793"/>
            <a:ext cx="1579427" cy="400110"/>
          </a:xfrm>
          <a:prstGeom prst="rect">
            <a:avLst/>
          </a:prstGeom>
          <a:noFill/>
        </p:spPr>
        <p:txBody>
          <a:bodyPr wrap="square" rtlCol="0">
            <a:spAutoFit/>
          </a:bodyPr>
          <a:lstStyle/>
          <a:p>
            <a:pPr algn="ctr"/>
            <a:r>
              <a:rPr lang="fr-FR" sz="2000" b="1" dirty="0">
                <a:latin typeface="Tw Cen MT" pitchFamily="34" charset="0"/>
              </a:rPr>
              <a:t>Dureté</a:t>
            </a:r>
          </a:p>
        </p:txBody>
      </p:sp>
      <p:sp>
        <p:nvSpPr>
          <p:cNvPr id="56" name="ZoneTexte 55"/>
          <p:cNvSpPr txBox="1"/>
          <p:nvPr/>
        </p:nvSpPr>
        <p:spPr>
          <a:xfrm>
            <a:off x="7210748" y="2405213"/>
            <a:ext cx="1579427" cy="400110"/>
          </a:xfrm>
          <a:prstGeom prst="rect">
            <a:avLst/>
          </a:prstGeom>
          <a:noFill/>
        </p:spPr>
        <p:txBody>
          <a:bodyPr wrap="square" rtlCol="0">
            <a:spAutoFit/>
          </a:bodyPr>
          <a:lstStyle/>
          <a:p>
            <a:pPr algn="ctr"/>
            <a:r>
              <a:rPr lang="fr-FR" sz="2000" b="1" dirty="0" err="1">
                <a:latin typeface="Tw Cen MT" pitchFamily="34" charset="0"/>
              </a:rPr>
              <a:t>Solids</a:t>
            </a:r>
            <a:endParaRPr lang="fr-FR" sz="2000" b="1" dirty="0">
              <a:latin typeface="Tw Cen MT" pitchFamily="34" charset="0"/>
            </a:endParaRPr>
          </a:p>
        </p:txBody>
      </p:sp>
      <p:sp>
        <p:nvSpPr>
          <p:cNvPr id="57" name="ZoneTexte 56"/>
          <p:cNvSpPr txBox="1"/>
          <p:nvPr/>
        </p:nvSpPr>
        <p:spPr>
          <a:xfrm>
            <a:off x="7480388" y="2815533"/>
            <a:ext cx="1579427" cy="400110"/>
          </a:xfrm>
          <a:prstGeom prst="rect">
            <a:avLst/>
          </a:prstGeom>
          <a:noFill/>
        </p:spPr>
        <p:txBody>
          <a:bodyPr wrap="square" rtlCol="0">
            <a:spAutoFit/>
          </a:bodyPr>
          <a:lstStyle/>
          <a:p>
            <a:pPr algn="ctr"/>
            <a:r>
              <a:rPr lang="fr-FR" sz="2000" b="1" dirty="0" err="1">
                <a:latin typeface="Tw Cen MT" pitchFamily="34" charset="0"/>
              </a:rPr>
              <a:t>Chloramines</a:t>
            </a:r>
            <a:endParaRPr lang="fr-FR" sz="2000" b="1" dirty="0">
              <a:latin typeface="Tw Cen MT" pitchFamily="34" charset="0"/>
            </a:endParaRPr>
          </a:p>
        </p:txBody>
      </p:sp>
      <p:sp>
        <p:nvSpPr>
          <p:cNvPr id="59" name="ZoneTexte 58"/>
          <p:cNvSpPr txBox="1"/>
          <p:nvPr/>
        </p:nvSpPr>
        <p:spPr>
          <a:xfrm>
            <a:off x="7210748" y="3305565"/>
            <a:ext cx="1579427" cy="400110"/>
          </a:xfrm>
          <a:prstGeom prst="rect">
            <a:avLst/>
          </a:prstGeom>
          <a:noFill/>
        </p:spPr>
        <p:txBody>
          <a:bodyPr wrap="square" rtlCol="0">
            <a:spAutoFit/>
          </a:bodyPr>
          <a:lstStyle/>
          <a:p>
            <a:pPr algn="ctr"/>
            <a:r>
              <a:rPr lang="fr-FR" sz="2000" b="1" dirty="0">
                <a:latin typeface="Tw Cen MT" pitchFamily="34" charset="0"/>
              </a:rPr>
              <a:t>Sulfate</a:t>
            </a:r>
          </a:p>
        </p:txBody>
      </p:sp>
      <p:sp>
        <p:nvSpPr>
          <p:cNvPr id="60" name="ZoneTexte 59"/>
          <p:cNvSpPr txBox="1"/>
          <p:nvPr/>
        </p:nvSpPr>
        <p:spPr>
          <a:xfrm>
            <a:off x="7379564" y="3685401"/>
            <a:ext cx="2327158" cy="400110"/>
          </a:xfrm>
          <a:prstGeom prst="rect">
            <a:avLst/>
          </a:prstGeom>
          <a:noFill/>
        </p:spPr>
        <p:txBody>
          <a:bodyPr wrap="square" rtlCol="0">
            <a:spAutoFit/>
          </a:bodyPr>
          <a:lstStyle/>
          <a:p>
            <a:pPr algn="ctr"/>
            <a:r>
              <a:rPr lang="fr-FR" sz="2000" b="1" dirty="0">
                <a:latin typeface="Tw Cen MT" pitchFamily="34" charset="0"/>
              </a:rPr>
              <a:t>Carbone organique</a:t>
            </a:r>
          </a:p>
        </p:txBody>
      </p:sp>
      <p:sp>
        <p:nvSpPr>
          <p:cNvPr id="61" name="ZoneTexte 60"/>
          <p:cNvSpPr txBox="1"/>
          <p:nvPr/>
        </p:nvSpPr>
        <p:spPr>
          <a:xfrm>
            <a:off x="7174936" y="4095279"/>
            <a:ext cx="2419233" cy="400110"/>
          </a:xfrm>
          <a:prstGeom prst="rect">
            <a:avLst/>
          </a:prstGeom>
          <a:noFill/>
        </p:spPr>
        <p:txBody>
          <a:bodyPr wrap="square" rtlCol="0">
            <a:spAutoFit/>
          </a:bodyPr>
          <a:lstStyle/>
          <a:p>
            <a:pPr algn="ctr"/>
            <a:r>
              <a:rPr lang="fr-FR" sz="2000" b="1" dirty="0" err="1">
                <a:latin typeface="Tw Cen MT" pitchFamily="34" charset="0"/>
              </a:rPr>
              <a:t>Trihalométhanes</a:t>
            </a:r>
            <a:endParaRPr lang="fr-FR" sz="2000" b="1" dirty="0">
              <a:latin typeface="Tw Cen MT" pitchFamily="34" charset="0"/>
            </a:endParaRPr>
          </a:p>
        </p:txBody>
      </p:sp>
      <p:sp>
        <p:nvSpPr>
          <p:cNvPr id="62" name="ZoneTexte 61"/>
          <p:cNvSpPr txBox="1"/>
          <p:nvPr/>
        </p:nvSpPr>
        <p:spPr>
          <a:xfrm>
            <a:off x="7229715" y="4556473"/>
            <a:ext cx="1579427" cy="400110"/>
          </a:xfrm>
          <a:prstGeom prst="rect">
            <a:avLst/>
          </a:prstGeom>
          <a:noFill/>
        </p:spPr>
        <p:txBody>
          <a:bodyPr wrap="square" rtlCol="0">
            <a:spAutoFit/>
          </a:bodyPr>
          <a:lstStyle/>
          <a:p>
            <a:pPr algn="ctr"/>
            <a:r>
              <a:rPr lang="fr-FR" sz="2000" b="1" dirty="0">
                <a:latin typeface="Tw Cen MT" pitchFamily="34" charset="0"/>
              </a:rPr>
              <a:t>Turbidité</a:t>
            </a:r>
          </a:p>
        </p:txBody>
      </p:sp>
      <p:sp>
        <p:nvSpPr>
          <p:cNvPr id="63" name="ZoneTexte 62"/>
          <p:cNvSpPr txBox="1"/>
          <p:nvPr/>
        </p:nvSpPr>
        <p:spPr>
          <a:xfrm>
            <a:off x="7480388" y="4953941"/>
            <a:ext cx="1821002" cy="400110"/>
          </a:xfrm>
          <a:prstGeom prst="rect">
            <a:avLst/>
          </a:prstGeom>
          <a:noFill/>
        </p:spPr>
        <p:txBody>
          <a:bodyPr wrap="square" rtlCol="0">
            <a:spAutoFit/>
          </a:bodyPr>
          <a:lstStyle/>
          <a:p>
            <a:r>
              <a:rPr lang="fr-FR" sz="2000" b="1" dirty="0">
                <a:solidFill>
                  <a:srgbClr val="FF0000"/>
                </a:solidFill>
                <a:latin typeface="Tw Cen MT" pitchFamily="34" charset="0"/>
              </a:rPr>
              <a:t> Potabilité</a:t>
            </a:r>
          </a:p>
        </p:txBody>
      </p:sp>
      <p:sp>
        <p:nvSpPr>
          <p:cNvPr id="77" name="Accolade fermante 76"/>
          <p:cNvSpPr/>
          <p:nvPr/>
        </p:nvSpPr>
        <p:spPr>
          <a:xfrm>
            <a:off x="9562016" y="1631081"/>
            <a:ext cx="549659" cy="3125447"/>
          </a:xfrm>
          <a:prstGeom prst="rightBrace">
            <a:avLst>
              <a:gd name="adj1" fmla="val 8333"/>
              <a:gd name="adj2" fmla="val 53344"/>
            </a:avLst>
          </a:prstGeom>
          <a:noFill/>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Parenthèse fermante 77"/>
          <p:cNvSpPr/>
          <p:nvPr/>
        </p:nvSpPr>
        <p:spPr>
          <a:xfrm>
            <a:off x="9562016" y="4888626"/>
            <a:ext cx="274829" cy="400110"/>
          </a:xfrm>
          <a:prstGeom prst="rightBracket">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9" name="Rectangle 78"/>
          <p:cNvSpPr/>
          <p:nvPr/>
        </p:nvSpPr>
        <p:spPr>
          <a:xfrm>
            <a:off x="10295904" y="3069593"/>
            <a:ext cx="1486987" cy="4134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effectLst>
                  <a:outerShdw blurRad="38100" dist="38100" dir="2700000" algn="tl">
                    <a:srgbClr val="000000">
                      <a:alpha val="43137"/>
                    </a:srgbClr>
                  </a:outerShdw>
                </a:effectLst>
                <a:latin typeface="Tw Cen MT" pitchFamily="34" charset="0"/>
              </a:rPr>
              <a:t>Variables</a:t>
            </a:r>
          </a:p>
        </p:txBody>
      </p:sp>
      <p:sp>
        <p:nvSpPr>
          <p:cNvPr id="80" name="Rectangle 79"/>
          <p:cNvSpPr/>
          <p:nvPr/>
        </p:nvSpPr>
        <p:spPr>
          <a:xfrm>
            <a:off x="10295904" y="4862500"/>
            <a:ext cx="1486987" cy="40011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effectLst>
                  <a:outerShdw blurRad="38100" dist="38100" dir="2700000" algn="tl">
                    <a:srgbClr val="000000">
                      <a:alpha val="43137"/>
                    </a:srgbClr>
                  </a:outerShdw>
                </a:effectLst>
                <a:latin typeface="Tw Cen MT" pitchFamily="34" charset="0"/>
              </a:rPr>
              <a:t>Cible</a:t>
            </a:r>
          </a:p>
        </p:txBody>
      </p:sp>
    </p:spTree>
    <p:extLst>
      <p:ext uri="{BB962C8B-B14F-4D97-AF65-F5344CB8AC3E}">
        <p14:creationId xmlns:p14="http://schemas.microsoft.com/office/powerpoint/2010/main" val="1401387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ZoneTexte 4"/>
          <p:cNvSpPr txBox="1"/>
          <p:nvPr/>
        </p:nvSpPr>
        <p:spPr>
          <a:xfrm>
            <a:off x="11360726" y="387296"/>
            <a:ext cx="1059874" cy="523220"/>
          </a:xfrm>
          <a:prstGeom prst="rect">
            <a:avLst/>
          </a:prstGeom>
          <a:noFill/>
        </p:spPr>
        <p:txBody>
          <a:bodyPr wrap="square" rtlCol="0">
            <a:spAutoFit/>
          </a:bodyPr>
          <a:lstStyle/>
          <a:p>
            <a:r>
              <a:rPr lang="fr-FR" sz="2800" b="1" dirty="0">
                <a:solidFill>
                  <a:schemeClr val="bg1"/>
                </a:solidFill>
                <a:latin typeface="Tw Cen MT" panose="020B0602020104020603" pitchFamily="34" charset="0"/>
              </a:rPr>
              <a:t>01</a:t>
            </a:r>
          </a:p>
        </p:txBody>
      </p:sp>
      <p:sp>
        <p:nvSpPr>
          <p:cNvPr id="6" name="Rectangle 5"/>
          <p:cNvSpPr/>
          <p:nvPr/>
        </p:nvSpPr>
        <p:spPr>
          <a:xfrm>
            <a:off x="1255655" y="325740"/>
            <a:ext cx="4618893"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1- IMPORTATION DES LIBRAIRIES </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pic>
        <p:nvPicPr>
          <p:cNvPr id="32" name="Picture 87"/>
          <p:cNvPicPr/>
          <p:nvPr/>
        </p:nvPicPr>
        <p:blipFill>
          <a:blip r:embed="rId2"/>
          <a:stretch>
            <a:fillRect/>
          </a:stretch>
        </p:blipFill>
        <p:spPr>
          <a:xfrm>
            <a:off x="2104125" y="1821023"/>
            <a:ext cx="8725989" cy="2094820"/>
          </a:xfrm>
          <a:prstGeom prst="rect">
            <a:avLst/>
          </a:prstGeom>
        </p:spPr>
      </p:pic>
    </p:spTree>
    <p:extLst>
      <p:ext uri="{BB962C8B-B14F-4D97-AF65-F5344CB8AC3E}">
        <p14:creationId xmlns:p14="http://schemas.microsoft.com/office/powerpoint/2010/main" val="309764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ZoneTexte 4"/>
          <p:cNvSpPr txBox="1"/>
          <p:nvPr/>
        </p:nvSpPr>
        <p:spPr>
          <a:xfrm>
            <a:off x="11360726" y="387296"/>
            <a:ext cx="1059874" cy="523220"/>
          </a:xfrm>
          <a:prstGeom prst="rect">
            <a:avLst/>
          </a:prstGeom>
          <a:noFill/>
        </p:spPr>
        <p:txBody>
          <a:bodyPr wrap="square" rtlCol="0">
            <a:spAutoFit/>
          </a:bodyPr>
          <a:lstStyle/>
          <a:p>
            <a:r>
              <a:rPr lang="fr-FR" sz="2800" b="1" dirty="0">
                <a:solidFill>
                  <a:schemeClr val="bg1"/>
                </a:solidFill>
                <a:latin typeface="Tw Cen MT" panose="020B0602020104020603" pitchFamily="34" charset="0"/>
              </a:rPr>
              <a:t>01</a:t>
            </a:r>
          </a:p>
        </p:txBody>
      </p:sp>
      <p:sp>
        <p:nvSpPr>
          <p:cNvPr id="6" name="Rectangle 5"/>
          <p:cNvSpPr/>
          <p:nvPr/>
        </p:nvSpPr>
        <p:spPr>
          <a:xfrm>
            <a:off x="1387453" y="279374"/>
            <a:ext cx="5872698"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2- IMPORTATION DE LA BASE DE DONNEES</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sp>
        <p:nvSpPr>
          <p:cNvPr id="9" name="ZoneTexte 8"/>
          <p:cNvSpPr txBox="1"/>
          <p:nvPr/>
        </p:nvSpPr>
        <p:spPr>
          <a:xfrm>
            <a:off x="1587509" y="1413009"/>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Chemin de suivi</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8343" y="1575077"/>
            <a:ext cx="766178" cy="752132"/>
          </a:xfrm>
          <a:prstGeom prst="rect">
            <a:avLst/>
          </a:prstGeom>
        </p:spPr>
      </p:pic>
      <p:sp>
        <p:nvSpPr>
          <p:cNvPr id="11" name="Rectangle 10"/>
          <p:cNvSpPr/>
          <p:nvPr/>
        </p:nvSpPr>
        <p:spPr>
          <a:xfrm>
            <a:off x="4906618" y="2459493"/>
            <a:ext cx="3089628" cy="369332"/>
          </a:xfrm>
          <a:prstGeom prst="rect">
            <a:avLst/>
          </a:prstGeom>
        </p:spPr>
        <p:txBody>
          <a:bodyPr wrap="none">
            <a:spAutoFit/>
          </a:bodyPr>
          <a:lstStyle/>
          <a:p>
            <a:r>
              <a:rPr lang="fr-FR" b="1" dirty="0">
                <a:latin typeface="Tw Cen MT" pitchFamily="34" charset="0"/>
              </a:rPr>
              <a:t>Le fichier water_potability.csv </a:t>
            </a:r>
          </a:p>
        </p:txBody>
      </p:sp>
      <p:pic>
        <p:nvPicPr>
          <p:cNvPr id="12" name="Picture 86"/>
          <p:cNvPicPr/>
          <p:nvPr/>
        </p:nvPicPr>
        <p:blipFill rotWithShape="1">
          <a:blip r:embed="rId3"/>
          <a:srcRect t="35827"/>
          <a:stretch/>
        </p:blipFill>
        <p:spPr>
          <a:xfrm>
            <a:off x="2139351" y="4226944"/>
            <a:ext cx="7164209" cy="667316"/>
          </a:xfrm>
          <a:prstGeom prst="rect">
            <a:avLst/>
          </a:prstGeom>
        </p:spPr>
      </p:pic>
      <p:sp>
        <p:nvSpPr>
          <p:cNvPr id="15" name="Flèche vers le bas 14"/>
          <p:cNvSpPr/>
          <p:nvPr/>
        </p:nvSpPr>
        <p:spPr>
          <a:xfrm>
            <a:off x="5325912" y="3390181"/>
            <a:ext cx="390005" cy="565034"/>
          </a:xfrm>
          <a:prstGeom prst="downArrow">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99148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ZoneTexte 4"/>
          <p:cNvSpPr txBox="1"/>
          <p:nvPr/>
        </p:nvSpPr>
        <p:spPr>
          <a:xfrm>
            <a:off x="11360726" y="387296"/>
            <a:ext cx="1059874" cy="523220"/>
          </a:xfrm>
          <a:prstGeom prst="rect">
            <a:avLst/>
          </a:prstGeom>
          <a:noFill/>
        </p:spPr>
        <p:txBody>
          <a:bodyPr wrap="square" rtlCol="0">
            <a:spAutoFit/>
          </a:bodyPr>
          <a:lstStyle/>
          <a:p>
            <a:r>
              <a:rPr lang="fr-FR" sz="2800" b="1" dirty="0">
                <a:solidFill>
                  <a:schemeClr val="bg1"/>
                </a:solidFill>
                <a:latin typeface="Tw Cen MT" panose="020B0602020104020603" pitchFamily="34" charset="0"/>
              </a:rPr>
              <a:t>01</a:t>
            </a:r>
          </a:p>
        </p:txBody>
      </p:sp>
      <p:sp>
        <p:nvSpPr>
          <p:cNvPr id="6" name="Rectangle 5"/>
          <p:cNvSpPr/>
          <p:nvPr/>
        </p:nvSpPr>
        <p:spPr>
          <a:xfrm>
            <a:off x="1971300" y="387296"/>
            <a:ext cx="4587538"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3- VISUALISATION DES DONNEES</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sp>
        <p:nvSpPr>
          <p:cNvPr id="12" name="ZoneTexte 11"/>
          <p:cNvSpPr txBox="1"/>
          <p:nvPr/>
        </p:nvSpPr>
        <p:spPr>
          <a:xfrm>
            <a:off x="2588180" y="1613064"/>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data. Head ()</a:t>
            </a:r>
          </a:p>
        </p:txBody>
      </p:sp>
      <p:cxnSp>
        <p:nvCxnSpPr>
          <p:cNvPr id="14" name="Connecteur en angle 13"/>
          <p:cNvCxnSpPr/>
          <p:nvPr/>
        </p:nvCxnSpPr>
        <p:spPr>
          <a:xfrm>
            <a:off x="5323886" y="1893190"/>
            <a:ext cx="1917827" cy="585024"/>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7317969" y="2201631"/>
            <a:ext cx="2774943" cy="707886"/>
          </a:xfrm>
          <a:prstGeom prst="rect">
            <a:avLst/>
          </a:prstGeom>
          <a:noFill/>
          <a:ln>
            <a:noFill/>
          </a:ln>
        </p:spPr>
        <p:txBody>
          <a:bodyPr wrap="square" rtlCol="0">
            <a:spAutoFit/>
          </a:bodyPr>
          <a:lstStyle/>
          <a:p>
            <a:pPr algn="ctr"/>
            <a:r>
              <a:rPr lang="fr-FR" sz="2000" b="1" dirty="0">
                <a:latin typeface="Tw Cen MT" pitchFamily="34" charset="0"/>
              </a:rPr>
              <a:t>AFFICHER LES  5 PREMIERS ELEMENTS</a:t>
            </a:r>
          </a:p>
        </p:txBody>
      </p:sp>
      <p:cxnSp>
        <p:nvCxnSpPr>
          <p:cNvPr id="16" name="Connecteur en angle 15"/>
          <p:cNvCxnSpPr/>
          <p:nvPr/>
        </p:nvCxnSpPr>
        <p:spPr>
          <a:xfrm rot="5400000">
            <a:off x="2645420" y="2515960"/>
            <a:ext cx="1252367" cy="573712"/>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1616436" y="3515265"/>
            <a:ext cx="2774943" cy="707886"/>
          </a:xfrm>
          <a:prstGeom prst="rect">
            <a:avLst/>
          </a:prstGeom>
          <a:noFill/>
          <a:ln>
            <a:noFill/>
          </a:ln>
        </p:spPr>
        <p:txBody>
          <a:bodyPr wrap="square" rtlCol="0">
            <a:spAutoFit/>
          </a:bodyPr>
          <a:lstStyle/>
          <a:p>
            <a:pPr algn="ctr"/>
            <a:r>
              <a:rPr lang="fr-FR" sz="2000" b="1" dirty="0">
                <a:latin typeface="Tw Cen MT" pitchFamily="34" charset="0"/>
              </a:rPr>
              <a:t>AFFICHER LES  10 PREMIERS ELEMENTS</a:t>
            </a:r>
          </a:p>
        </p:txBody>
      </p:sp>
      <p:sp>
        <p:nvSpPr>
          <p:cNvPr id="19" name="Rectangle 18"/>
          <p:cNvSpPr/>
          <p:nvPr/>
        </p:nvSpPr>
        <p:spPr>
          <a:xfrm>
            <a:off x="1616436" y="2355044"/>
            <a:ext cx="1858522" cy="400110"/>
          </a:xfrm>
          <a:prstGeom prst="rect">
            <a:avLst/>
          </a:prstGeom>
        </p:spPr>
        <p:txBody>
          <a:bodyPr wrap="none">
            <a:spAutoFit/>
          </a:bodyPr>
          <a:lstStyle/>
          <a:p>
            <a:r>
              <a:rPr lang="fr-FR" sz="2000" b="1" dirty="0">
                <a:solidFill>
                  <a:schemeClr val="accent6">
                    <a:lumMod val="75000"/>
                  </a:schemeClr>
                </a:solidFill>
                <a:latin typeface="Tw Cen MT" pitchFamily="34" charset="0"/>
              </a:rPr>
              <a:t>data. Head (10</a:t>
            </a:r>
            <a:r>
              <a:rPr lang="fr-FR" sz="2000" b="1" dirty="0">
                <a:latin typeface="Tw Cen MT" pitchFamily="34" charset="0"/>
              </a:rPr>
              <a:t>)</a:t>
            </a:r>
          </a:p>
        </p:txBody>
      </p:sp>
      <p:cxnSp>
        <p:nvCxnSpPr>
          <p:cNvPr id="20" name="Connecteur en angle 19"/>
          <p:cNvCxnSpPr/>
          <p:nvPr/>
        </p:nvCxnSpPr>
        <p:spPr>
          <a:xfrm rot="16200000" flipH="1">
            <a:off x="4513721" y="2269416"/>
            <a:ext cx="2324920" cy="2139351"/>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4" name="Image 23"/>
          <p:cNvPicPr/>
          <p:nvPr/>
        </p:nvPicPr>
        <p:blipFill>
          <a:blip r:embed="rId2">
            <a:extLst>
              <a:ext uri="{28A0092B-C50C-407E-A947-70E740481C1C}">
                <a14:useLocalDpi xmlns:a14="http://schemas.microsoft.com/office/drawing/2010/main" val="0"/>
              </a:ext>
            </a:extLst>
          </a:blip>
          <a:stretch>
            <a:fillRect/>
          </a:stretch>
        </p:blipFill>
        <p:spPr>
          <a:xfrm>
            <a:off x="3474958" y="4536057"/>
            <a:ext cx="6952883" cy="1640456"/>
          </a:xfrm>
          <a:prstGeom prst="rect">
            <a:avLst/>
          </a:prstGeom>
        </p:spPr>
      </p:pic>
    </p:spTree>
    <p:extLst>
      <p:ext uri="{BB962C8B-B14F-4D97-AF65-F5344CB8AC3E}">
        <p14:creationId xmlns:p14="http://schemas.microsoft.com/office/powerpoint/2010/main" val="359724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6" name="Rectangle 5"/>
          <p:cNvSpPr/>
          <p:nvPr/>
        </p:nvSpPr>
        <p:spPr>
          <a:xfrm>
            <a:off x="2708331" y="387296"/>
            <a:ext cx="3113481"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4- TAILLE DE MATRICE</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sp>
        <p:nvSpPr>
          <p:cNvPr id="7" name="ZoneTexte 6"/>
          <p:cNvSpPr txBox="1"/>
          <p:nvPr/>
        </p:nvSpPr>
        <p:spPr>
          <a:xfrm>
            <a:off x="2588180" y="1613064"/>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Fonction shape</a:t>
            </a:r>
          </a:p>
        </p:txBody>
      </p:sp>
      <p:cxnSp>
        <p:nvCxnSpPr>
          <p:cNvPr id="15" name="Connecteur en angle 14"/>
          <p:cNvCxnSpPr/>
          <p:nvPr/>
        </p:nvCxnSpPr>
        <p:spPr>
          <a:xfrm>
            <a:off x="5323886" y="1893190"/>
            <a:ext cx="1917827" cy="585024"/>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7317969" y="2201631"/>
            <a:ext cx="2774943" cy="1015663"/>
          </a:xfrm>
          <a:prstGeom prst="rect">
            <a:avLst/>
          </a:prstGeom>
          <a:noFill/>
          <a:ln>
            <a:noFill/>
          </a:ln>
        </p:spPr>
        <p:txBody>
          <a:bodyPr wrap="square" rtlCol="0">
            <a:spAutoFit/>
          </a:bodyPr>
          <a:lstStyle/>
          <a:p>
            <a:pPr algn="ctr"/>
            <a:r>
              <a:rPr lang="fr-FR" sz="2000" b="1" dirty="0">
                <a:latin typeface="Tw Cen MT" pitchFamily="34" charset="0"/>
              </a:rPr>
              <a:t>AFFICHE NOMBRE DE LIGNES ET DE COLONNES</a:t>
            </a:r>
          </a:p>
        </p:txBody>
      </p:sp>
      <p:cxnSp>
        <p:nvCxnSpPr>
          <p:cNvPr id="17" name="Connecteur en angle 16"/>
          <p:cNvCxnSpPr/>
          <p:nvPr/>
        </p:nvCxnSpPr>
        <p:spPr>
          <a:xfrm rot="5400000">
            <a:off x="2612373" y="2489783"/>
            <a:ext cx="1540909" cy="964608"/>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 name="Image 19"/>
          <p:cNvPicPr/>
          <p:nvPr/>
        </p:nvPicPr>
        <p:blipFill rotWithShape="1">
          <a:blip r:embed="rId2">
            <a:extLst>
              <a:ext uri="{28A0092B-C50C-407E-A947-70E740481C1C}">
                <a14:useLocalDpi xmlns:a14="http://schemas.microsoft.com/office/drawing/2010/main" val="0"/>
              </a:ext>
            </a:extLst>
          </a:blip>
          <a:srcRect t="46939" r="79886"/>
          <a:stretch/>
        </p:blipFill>
        <p:spPr bwMode="auto">
          <a:xfrm>
            <a:off x="2195980" y="3856932"/>
            <a:ext cx="1672360" cy="9099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8000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4" name="Rectangle 3"/>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5"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6" name="Rectangle 5"/>
          <p:cNvSpPr/>
          <p:nvPr/>
        </p:nvSpPr>
        <p:spPr>
          <a:xfrm>
            <a:off x="2389305" y="387296"/>
            <a:ext cx="3751540"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5-  TITRES DES COLONNES </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sp>
        <p:nvSpPr>
          <p:cNvPr id="7" name="ZoneTexte 6"/>
          <p:cNvSpPr txBox="1"/>
          <p:nvPr/>
        </p:nvSpPr>
        <p:spPr>
          <a:xfrm>
            <a:off x="2588180" y="1613064"/>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Print (data.columns) </a:t>
            </a:r>
          </a:p>
        </p:txBody>
      </p:sp>
      <p:cxnSp>
        <p:nvCxnSpPr>
          <p:cNvPr id="8" name="Connecteur en angle 7"/>
          <p:cNvCxnSpPr/>
          <p:nvPr/>
        </p:nvCxnSpPr>
        <p:spPr>
          <a:xfrm>
            <a:off x="5323886" y="1893190"/>
            <a:ext cx="1917827" cy="585024"/>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7317969" y="2264201"/>
            <a:ext cx="2774943" cy="707886"/>
          </a:xfrm>
          <a:prstGeom prst="rect">
            <a:avLst/>
          </a:prstGeom>
          <a:noFill/>
          <a:ln>
            <a:noFill/>
          </a:ln>
        </p:spPr>
        <p:txBody>
          <a:bodyPr wrap="square" rtlCol="0">
            <a:spAutoFit/>
          </a:bodyPr>
          <a:lstStyle/>
          <a:p>
            <a:pPr algn="ctr"/>
            <a:r>
              <a:rPr lang="fr-FR" sz="2000" b="1" dirty="0">
                <a:latin typeface="Tw Cen MT" pitchFamily="34" charset="0"/>
              </a:rPr>
              <a:t>AFFICHE LES TITRES DES COLONNES</a:t>
            </a:r>
          </a:p>
        </p:txBody>
      </p:sp>
      <p:cxnSp>
        <p:nvCxnSpPr>
          <p:cNvPr id="10" name="Connecteur en angle 9"/>
          <p:cNvCxnSpPr/>
          <p:nvPr/>
        </p:nvCxnSpPr>
        <p:spPr>
          <a:xfrm rot="5400000">
            <a:off x="2612373" y="2489783"/>
            <a:ext cx="1540909" cy="964608"/>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 name="Image 11"/>
          <p:cNvPicPr/>
          <p:nvPr/>
        </p:nvPicPr>
        <p:blipFill rotWithShape="1">
          <a:blip r:embed="rId2">
            <a:extLst>
              <a:ext uri="{28A0092B-C50C-407E-A947-70E740481C1C}">
                <a14:useLocalDpi xmlns:a14="http://schemas.microsoft.com/office/drawing/2010/main" val="0"/>
              </a:ext>
            </a:extLst>
          </a:blip>
          <a:srcRect t="19946"/>
          <a:stretch/>
        </p:blipFill>
        <p:spPr bwMode="auto">
          <a:xfrm>
            <a:off x="1558518" y="3916392"/>
            <a:ext cx="6222507" cy="11386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0504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Rectangle 4"/>
          <p:cNvSpPr/>
          <p:nvPr/>
        </p:nvSpPr>
        <p:spPr>
          <a:xfrm>
            <a:off x="1558518" y="403006"/>
            <a:ext cx="8037970"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6-  VISUALISATION DES INFORMATIONS SUR LES DONNEES </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sp>
        <p:nvSpPr>
          <p:cNvPr id="6" name="ZoneTexte 5"/>
          <p:cNvSpPr txBox="1"/>
          <p:nvPr/>
        </p:nvSpPr>
        <p:spPr>
          <a:xfrm>
            <a:off x="2588180" y="1613064"/>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Fonction Describe</a:t>
            </a:r>
          </a:p>
        </p:txBody>
      </p:sp>
      <p:cxnSp>
        <p:nvCxnSpPr>
          <p:cNvPr id="7" name="Connecteur en angle 6"/>
          <p:cNvCxnSpPr/>
          <p:nvPr/>
        </p:nvCxnSpPr>
        <p:spPr>
          <a:xfrm>
            <a:off x="5323886" y="1893190"/>
            <a:ext cx="1917827" cy="585024"/>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7317968" y="2264201"/>
            <a:ext cx="2774943" cy="707886"/>
          </a:xfrm>
          <a:prstGeom prst="rect">
            <a:avLst/>
          </a:prstGeom>
          <a:noFill/>
          <a:ln>
            <a:noFill/>
          </a:ln>
        </p:spPr>
        <p:txBody>
          <a:bodyPr wrap="square" rtlCol="0">
            <a:spAutoFit/>
          </a:bodyPr>
          <a:lstStyle/>
          <a:p>
            <a:pPr algn="ctr"/>
            <a:r>
              <a:rPr lang="fr-FR" sz="2000" b="1" dirty="0">
                <a:latin typeface="Tw Cen MT" pitchFamily="34" charset="0"/>
              </a:rPr>
              <a:t>INFORMATIONS GENERALES</a:t>
            </a:r>
          </a:p>
        </p:txBody>
      </p:sp>
      <p:cxnSp>
        <p:nvCxnSpPr>
          <p:cNvPr id="9" name="Connecteur en angle 8"/>
          <p:cNvCxnSpPr/>
          <p:nvPr/>
        </p:nvCxnSpPr>
        <p:spPr>
          <a:xfrm rot="5400000">
            <a:off x="2612373" y="2489783"/>
            <a:ext cx="1540909" cy="964608"/>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8548914" y="1436914"/>
            <a:ext cx="566057" cy="7487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9114972" y="933734"/>
            <a:ext cx="1625600" cy="646331"/>
          </a:xfrm>
          <a:prstGeom prst="rect">
            <a:avLst/>
          </a:prstGeom>
          <a:noFill/>
          <a:ln>
            <a:noFill/>
          </a:ln>
        </p:spPr>
        <p:txBody>
          <a:bodyPr wrap="square" rtlCol="0">
            <a:spAutoFit/>
          </a:bodyPr>
          <a:lstStyle/>
          <a:p>
            <a:pPr algn="ctr"/>
            <a:r>
              <a:rPr lang="fr-FR" b="1" dirty="0">
                <a:latin typeface="Tw Cen MT" pitchFamily="34" charset="0"/>
              </a:rPr>
              <a:t>Nombre des éléments</a:t>
            </a:r>
          </a:p>
        </p:txBody>
      </p:sp>
      <p:cxnSp>
        <p:nvCxnSpPr>
          <p:cNvPr id="14" name="Connecteur droit avec flèche 13"/>
          <p:cNvCxnSpPr/>
          <p:nvPr/>
        </p:nvCxnSpPr>
        <p:spPr>
          <a:xfrm flipV="1">
            <a:off x="9732366" y="1990192"/>
            <a:ext cx="506924" cy="257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9748888" y="2815225"/>
            <a:ext cx="4964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10245312" y="1688683"/>
            <a:ext cx="1625600" cy="369332"/>
          </a:xfrm>
          <a:prstGeom prst="rect">
            <a:avLst/>
          </a:prstGeom>
          <a:noFill/>
          <a:ln>
            <a:noFill/>
          </a:ln>
        </p:spPr>
        <p:txBody>
          <a:bodyPr wrap="square" rtlCol="0">
            <a:spAutoFit/>
          </a:bodyPr>
          <a:lstStyle/>
          <a:p>
            <a:pPr algn="ctr"/>
            <a:r>
              <a:rPr lang="fr-FR" b="1" dirty="0">
                <a:latin typeface="Tw Cen MT" pitchFamily="34" charset="0"/>
              </a:rPr>
              <a:t>Moyenne</a:t>
            </a:r>
          </a:p>
        </p:txBody>
      </p:sp>
      <p:sp>
        <p:nvSpPr>
          <p:cNvPr id="19" name="ZoneTexte 18"/>
          <p:cNvSpPr txBox="1"/>
          <p:nvPr/>
        </p:nvSpPr>
        <p:spPr>
          <a:xfrm>
            <a:off x="10397712" y="2630559"/>
            <a:ext cx="1625600" cy="369332"/>
          </a:xfrm>
          <a:prstGeom prst="rect">
            <a:avLst/>
          </a:prstGeom>
          <a:noFill/>
          <a:ln>
            <a:noFill/>
          </a:ln>
        </p:spPr>
        <p:txBody>
          <a:bodyPr wrap="square" rtlCol="0">
            <a:spAutoFit/>
          </a:bodyPr>
          <a:lstStyle/>
          <a:p>
            <a:pPr algn="ctr"/>
            <a:r>
              <a:rPr lang="fr-FR" b="1" dirty="0">
                <a:latin typeface="Tw Cen MT" pitchFamily="34" charset="0"/>
              </a:rPr>
              <a:t>Ecart type</a:t>
            </a:r>
          </a:p>
        </p:txBody>
      </p:sp>
      <p:cxnSp>
        <p:nvCxnSpPr>
          <p:cNvPr id="20" name="Connecteur droit avec flèche 19"/>
          <p:cNvCxnSpPr/>
          <p:nvPr/>
        </p:nvCxnSpPr>
        <p:spPr>
          <a:xfrm>
            <a:off x="9213078" y="3073685"/>
            <a:ext cx="665506" cy="3785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9927772" y="3347931"/>
            <a:ext cx="1625600" cy="369332"/>
          </a:xfrm>
          <a:prstGeom prst="rect">
            <a:avLst/>
          </a:prstGeom>
          <a:noFill/>
          <a:ln>
            <a:noFill/>
          </a:ln>
        </p:spPr>
        <p:txBody>
          <a:bodyPr wrap="square" rtlCol="0">
            <a:spAutoFit/>
          </a:bodyPr>
          <a:lstStyle/>
          <a:p>
            <a:pPr algn="ctr"/>
            <a:r>
              <a:rPr lang="fr-FR" b="1" dirty="0">
                <a:latin typeface="Tw Cen MT" pitchFamily="34" charset="0"/>
              </a:rPr>
              <a:t>Minimum</a:t>
            </a:r>
          </a:p>
        </p:txBody>
      </p:sp>
      <p:cxnSp>
        <p:nvCxnSpPr>
          <p:cNvPr id="25" name="Connecteur droit avec flèche 24"/>
          <p:cNvCxnSpPr/>
          <p:nvPr/>
        </p:nvCxnSpPr>
        <p:spPr>
          <a:xfrm>
            <a:off x="8705439" y="3161377"/>
            <a:ext cx="724280" cy="581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8831942" y="3916392"/>
            <a:ext cx="1625600" cy="369332"/>
          </a:xfrm>
          <a:prstGeom prst="rect">
            <a:avLst/>
          </a:prstGeom>
          <a:noFill/>
          <a:ln>
            <a:noFill/>
          </a:ln>
        </p:spPr>
        <p:txBody>
          <a:bodyPr wrap="square" rtlCol="0">
            <a:spAutoFit/>
          </a:bodyPr>
          <a:lstStyle/>
          <a:p>
            <a:pPr algn="ctr"/>
            <a:r>
              <a:rPr lang="fr-FR" b="1" dirty="0">
                <a:latin typeface="Tw Cen MT" pitchFamily="34" charset="0"/>
              </a:rPr>
              <a:t>Maximum</a:t>
            </a:r>
          </a:p>
        </p:txBody>
      </p:sp>
      <p:pic>
        <p:nvPicPr>
          <p:cNvPr id="30" name="Image 29"/>
          <p:cNvPicPr/>
          <p:nvPr/>
        </p:nvPicPr>
        <p:blipFill rotWithShape="1">
          <a:blip r:embed="rId2">
            <a:extLst>
              <a:ext uri="{28A0092B-C50C-407E-A947-70E740481C1C}">
                <a14:useLocalDpi xmlns:a14="http://schemas.microsoft.com/office/drawing/2010/main" val="0"/>
              </a:ext>
            </a:extLst>
          </a:blip>
          <a:srcRect t="16524"/>
          <a:stretch/>
        </p:blipFill>
        <p:spPr bwMode="auto">
          <a:xfrm>
            <a:off x="2444161" y="3934916"/>
            <a:ext cx="5759450" cy="22046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7323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87107"/>
            <a:ext cx="12416589" cy="707886"/>
          </a:xfrm>
          <a:prstGeom prst="rect">
            <a:avLst/>
          </a:prstGeom>
        </p:spPr>
        <p:txBody>
          <a:bodyPr wrap="square">
            <a:spAutoFit/>
          </a:bodyPr>
          <a:lstStyle/>
          <a:p>
            <a:pPr algn="ctr"/>
            <a:r>
              <a:rPr lang="fr-FR" sz="4000" b="1" dirty="0">
                <a:solidFill>
                  <a:schemeClr val="accent5">
                    <a:lumMod val="75000"/>
                  </a:schemeClr>
                </a:solidFill>
                <a:latin typeface="Tw Cen MT" pitchFamily="34" charset="0"/>
              </a:rPr>
              <a:t>PLAN</a:t>
            </a:r>
          </a:p>
        </p:txBody>
      </p:sp>
      <p:grpSp>
        <p:nvGrpSpPr>
          <p:cNvPr id="10" name="Groupe 2">
            <a:extLst>
              <a:ext uri="{FF2B5EF4-FFF2-40B4-BE49-F238E27FC236}">
                <a16:creationId xmlns:a16="http://schemas.microsoft.com/office/drawing/2014/main" id="{2DAEC4BB-87E6-4B80-8833-10A9C9BD2D79}"/>
              </a:ext>
            </a:extLst>
          </p:cNvPr>
          <p:cNvGrpSpPr/>
          <p:nvPr/>
        </p:nvGrpSpPr>
        <p:grpSpPr>
          <a:xfrm>
            <a:off x="3699096" y="1855394"/>
            <a:ext cx="1747664" cy="3649710"/>
            <a:chOff x="500049" y="2060863"/>
            <a:chExt cx="1763354" cy="3611070"/>
          </a:xfrm>
          <a:solidFill>
            <a:srgbClr val="FFC000"/>
          </a:solidFill>
        </p:grpSpPr>
        <p:sp>
          <p:nvSpPr>
            <p:cNvPr id="11" name="Larme 10">
              <a:extLst>
                <a:ext uri="{FF2B5EF4-FFF2-40B4-BE49-F238E27FC236}">
                  <a16:creationId xmlns:a16="http://schemas.microsoft.com/office/drawing/2014/main" id="{B5AA74C7-C975-40BD-BB32-C96A984E522E}"/>
                </a:ext>
              </a:extLst>
            </p:cNvPr>
            <p:cNvSpPr/>
            <p:nvPr/>
          </p:nvSpPr>
          <p:spPr>
            <a:xfrm rot="8202219">
              <a:off x="733560" y="2060863"/>
              <a:ext cx="1207076" cy="1220961"/>
            </a:xfrm>
            <a:prstGeom prst="teardrop">
              <a:avLst>
                <a:gd name="adj" fmla="val 131037"/>
              </a:avLst>
            </a:prstGeom>
            <a:grpFill/>
            <a:ln>
              <a:solidFill>
                <a:schemeClr val="accent4">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sp>
          <p:nvSpPr>
            <p:cNvPr id="12" name="Rectangle 2">
              <a:extLst>
                <a:ext uri="{FF2B5EF4-FFF2-40B4-BE49-F238E27FC236}">
                  <a16:creationId xmlns:a16="http://schemas.microsoft.com/office/drawing/2014/main" id="{2ED21B41-AFCE-4AC3-BF1F-FBE2451107AF}"/>
                </a:ext>
              </a:extLst>
            </p:cNvPr>
            <p:cNvSpPr/>
            <p:nvPr/>
          </p:nvSpPr>
          <p:spPr>
            <a:xfrm>
              <a:off x="500049" y="3834861"/>
              <a:ext cx="1763354" cy="1837072"/>
            </a:xfrm>
            <a:prstGeom prst="rect">
              <a:avLst/>
            </a:prstGeom>
            <a:grpFill/>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fr-FR" sz="2000" b="1" dirty="0">
                  <a:latin typeface="Tw Cen MT" pitchFamily="34" charset="0"/>
                  <a:cs typeface="Arial" panose="020B0604020202020204" pitchFamily="34" charset="0"/>
                </a:rPr>
                <a:t>Introduction sur Le Machine Learning</a:t>
              </a:r>
            </a:p>
          </p:txBody>
        </p:sp>
      </p:grpSp>
      <p:grpSp>
        <p:nvGrpSpPr>
          <p:cNvPr id="13" name="Groupe 7">
            <a:extLst>
              <a:ext uri="{FF2B5EF4-FFF2-40B4-BE49-F238E27FC236}">
                <a16:creationId xmlns:a16="http://schemas.microsoft.com/office/drawing/2014/main" id="{9111E25D-F0E8-4DCF-82B2-35969D7004B3}"/>
              </a:ext>
            </a:extLst>
          </p:cNvPr>
          <p:cNvGrpSpPr/>
          <p:nvPr/>
        </p:nvGrpSpPr>
        <p:grpSpPr>
          <a:xfrm>
            <a:off x="5444563" y="1895081"/>
            <a:ext cx="1619793" cy="3601727"/>
            <a:chOff x="2730295" y="2108338"/>
            <a:chExt cx="1991971" cy="3563595"/>
          </a:xfrm>
          <a:solidFill>
            <a:schemeClr val="bg1">
              <a:lumMod val="65000"/>
            </a:schemeClr>
          </a:solidFill>
        </p:grpSpPr>
        <p:grpSp>
          <p:nvGrpSpPr>
            <p:cNvPr id="14" name="Groupe 6">
              <a:extLst>
                <a:ext uri="{FF2B5EF4-FFF2-40B4-BE49-F238E27FC236}">
                  <a16:creationId xmlns:a16="http://schemas.microsoft.com/office/drawing/2014/main" id="{F3386884-0005-4924-B6E1-A4C1F44713F9}"/>
                </a:ext>
              </a:extLst>
            </p:cNvPr>
            <p:cNvGrpSpPr/>
            <p:nvPr/>
          </p:nvGrpSpPr>
          <p:grpSpPr>
            <a:xfrm>
              <a:off x="3040337" y="2108338"/>
              <a:ext cx="1305329" cy="1294162"/>
              <a:chOff x="1841417" y="2152201"/>
              <a:chExt cx="1305329" cy="1294162"/>
            </a:xfrm>
            <a:grpFill/>
          </p:grpSpPr>
          <p:sp>
            <p:nvSpPr>
              <p:cNvPr id="16" name="Larme 7">
                <a:extLst>
                  <a:ext uri="{FF2B5EF4-FFF2-40B4-BE49-F238E27FC236}">
                    <a16:creationId xmlns:a16="http://schemas.microsoft.com/office/drawing/2014/main" id="{53BA3374-114E-4D8D-9989-EA754A364BFD}"/>
                  </a:ext>
                </a:extLst>
              </p:cNvPr>
              <p:cNvSpPr/>
              <p:nvPr/>
            </p:nvSpPr>
            <p:spPr>
              <a:xfrm rot="8202219">
                <a:off x="1841417" y="2152201"/>
                <a:ext cx="1305329" cy="1294162"/>
              </a:xfrm>
              <a:prstGeom prst="teardrop">
                <a:avLst>
                  <a:gd name="adj" fmla="val 131037"/>
                </a:avLst>
              </a:prstGeom>
              <a:grpFill/>
            </p:spPr>
            <p:style>
              <a:lnRef idx="3">
                <a:schemeClr val="lt1"/>
              </a:lnRef>
              <a:fillRef idx="1">
                <a:schemeClr val="accent5"/>
              </a:fillRef>
              <a:effectRef idx="1">
                <a:schemeClr val="accent5"/>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sp>
            <p:nvSpPr>
              <p:cNvPr id="17" name="Ellipse 16">
                <a:extLst>
                  <a:ext uri="{FF2B5EF4-FFF2-40B4-BE49-F238E27FC236}">
                    <a16:creationId xmlns:a16="http://schemas.microsoft.com/office/drawing/2014/main" id="{5E4BA447-0481-44FA-A4B2-B6F4DF749063}"/>
                  </a:ext>
                </a:extLst>
              </p:cNvPr>
              <p:cNvSpPr/>
              <p:nvPr/>
            </p:nvSpPr>
            <p:spPr>
              <a:xfrm>
                <a:off x="1910482" y="2365698"/>
                <a:ext cx="1163064" cy="8974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grpSp>
        <p:sp>
          <p:nvSpPr>
            <p:cNvPr id="15" name="Rectangle 14">
              <a:extLst>
                <a:ext uri="{FF2B5EF4-FFF2-40B4-BE49-F238E27FC236}">
                  <a16:creationId xmlns:a16="http://schemas.microsoft.com/office/drawing/2014/main" id="{A5BCF7B3-90E7-4BA3-BB64-BC9E91E3A356}"/>
                </a:ext>
              </a:extLst>
            </p:cNvPr>
            <p:cNvSpPr/>
            <p:nvPr/>
          </p:nvSpPr>
          <p:spPr>
            <a:xfrm>
              <a:off x="2730295" y="3834861"/>
              <a:ext cx="1991971" cy="1837072"/>
            </a:xfrm>
            <a:prstGeom prst="rect">
              <a:avLst/>
            </a:prstGeom>
            <a:grpFill/>
          </p:spPr>
          <p:style>
            <a:lnRef idx="3">
              <a:schemeClr val="lt1"/>
            </a:lnRef>
            <a:fillRef idx="1">
              <a:schemeClr val="accent4"/>
            </a:fillRef>
            <a:effectRef idx="1">
              <a:schemeClr val="accent4"/>
            </a:effectRef>
            <a:fontRef idx="minor">
              <a:schemeClr val="lt1"/>
            </a:fontRef>
          </p:style>
          <p:txBody>
            <a:bodyPr rtlCol="0" anchor="ctr"/>
            <a:lstStyle/>
            <a:p>
              <a:pPr algn="ctr"/>
              <a:r>
                <a:rPr lang="fr-FR" sz="2000" b="1" dirty="0">
                  <a:latin typeface="Tw Cen MT" pitchFamily="34" charset="0"/>
                  <a:cs typeface="Arial" panose="020B0604020202020204" pitchFamily="34" charset="0"/>
                </a:rPr>
                <a:t>Description de la base de données</a:t>
              </a:r>
            </a:p>
          </p:txBody>
        </p:sp>
      </p:grpSp>
      <p:grpSp>
        <p:nvGrpSpPr>
          <p:cNvPr id="18" name="Groupe 18">
            <a:extLst>
              <a:ext uri="{FF2B5EF4-FFF2-40B4-BE49-F238E27FC236}">
                <a16:creationId xmlns:a16="http://schemas.microsoft.com/office/drawing/2014/main" id="{DCC13B6D-B1B8-4E4B-A7B8-3265E5741240}"/>
              </a:ext>
            </a:extLst>
          </p:cNvPr>
          <p:cNvGrpSpPr/>
          <p:nvPr/>
        </p:nvGrpSpPr>
        <p:grpSpPr>
          <a:xfrm>
            <a:off x="2345835" y="1860659"/>
            <a:ext cx="6458104" cy="3644445"/>
            <a:chOff x="1412675" y="2002583"/>
            <a:chExt cx="7693781" cy="3605861"/>
          </a:xfrm>
        </p:grpSpPr>
        <p:grpSp>
          <p:nvGrpSpPr>
            <p:cNvPr id="19" name="Groupe 18">
              <a:extLst>
                <a:ext uri="{FF2B5EF4-FFF2-40B4-BE49-F238E27FC236}">
                  <a16:creationId xmlns:a16="http://schemas.microsoft.com/office/drawing/2014/main" id="{C9296FF4-14A2-4C5B-9EA2-9886AF818001}"/>
                </a:ext>
              </a:extLst>
            </p:cNvPr>
            <p:cNvGrpSpPr/>
            <p:nvPr/>
          </p:nvGrpSpPr>
          <p:grpSpPr>
            <a:xfrm>
              <a:off x="1412675" y="2002583"/>
              <a:ext cx="7363324" cy="1287968"/>
              <a:chOff x="-4126439" y="2062137"/>
              <a:chExt cx="7363324" cy="1257458"/>
            </a:xfrm>
          </p:grpSpPr>
          <p:sp>
            <p:nvSpPr>
              <p:cNvPr id="21" name="Larme 20">
                <a:extLst>
                  <a:ext uri="{FF2B5EF4-FFF2-40B4-BE49-F238E27FC236}">
                    <a16:creationId xmlns:a16="http://schemas.microsoft.com/office/drawing/2014/main" id="{2060F508-F004-4924-A328-EFA793A87BC1}"/>
                  </a:ext>
                </a:extLst>
              </p:cNvPr>
              <p:cNvSpPr/>
              <p:nvPr/>
            </p:nvSpPr>
            <p:spPr>
              <a:xfrm rot="8202219">
                <a:off x="1828870" y="2062137"/>
                <a:ext cx="1408015" cy="1257458"/>
              </a:xfrm>
              <a:prstGeom prst="teardrop">
                <a:avLst>
                  <a:gd name="adj" fmla="val 131037"/>
                </a:avLst>
              </a:prstGeom>
              <a:solidFill>
                <a:schemeClr val="accent5"/>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sp>
            <p:nvSpPr>
              <p:cNvPr id="22" name="Ellipse 21">
                <a:extLst>
                  <a:ext uri="{FF2B5EF4-FFF2-40B4-BE49-F238E27FC236}">
                    <a16:creationId xmlns:a16="http://schemas.microsoft.com/office/drawing/2014/main" id="{8688A0AA-065A-4524-A592-0B2204A86B4F}"/>
                  </a:ext>
                </a:extLst>
              </p:cNvPr>
              <p:cNvSpPr/>
              <p:nvPr/>
            </p:nvSpPr>
            <p:spPr>
              <a:xfrm>
                <a:off x="-4126439" y="2247084"/>
                <a:ext cx="1189023" cy="9045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grpSp>
        <p:sp>
          <p:nvSpPr>
            <p:cNvPr id="20" name="Rectangle 19">
              <a:extLst>
                <a:ext uri="{FF2B5EF4-FFF2-40B4-BE49-F238E27FC236}">
                  <a16:creationId xmlns:a16="http://schemas.microsoft.com/office/drawing/2014/main" id="{9A5A2D29-9808-4FBA-9094-CA7E46D3D4B1}"/>
                </a:ext>
              </a:extLst>
            </p:cNvPr>
            <p:cNvSpPr/>
            <p:nvPr/>
          </p:nvSpPr>
          <p:spPr>
            <a:xfrm>
              <a:off x="7027848" y="3771372"/>
              <a:ext cx="2078608" cy="1837072"/>
            </a:xfrm>
            <a:prstGeom prst="rect">
              <a:avLst/>
            </a:prstGeom>
            <a:solidFill>
              <a:schemeClr val="accent5"/>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fr-FR" sz="2000" b="1" dirty="0">
                  <a:latin typeface="Tw Cen MT" pitchFamily="34" charset="0"/>
                  <a:cs typeface="Arial" panose="020B0604020202020204" pitchFamily="34" charset="0"/>
                </a:rPr>
                <a:t>Application des méthodes sur la base de données </a:t>
              </a:r>
            </a:p>
          </p:txBody>
        </p:sp>
      </p:grpSp>
      <p:sp>
        <p:nvSpPr>
          <p:cNvPr id="23" name="Ellipse 22">
            <a:extLst>
              <a:ext uri="{FF2B5EF4-FFF2-40B4-BE49-F238E27FC236}">
                <a16:creationId xmlns:a16="http://schemas.microsoft.com/office/drawing/2014/main" id="{A42446E9-1C96-4E2C-8AB2-5B52880E29DC}"/>
              </a:ext>
            </a:extLst>
          </p:cNvPr>
          <p:cNvSpPr/>
          <p:nvPr/>
        </p:nvSpPr>
        <p:spPr>
          <a:xfrm>
            <a:off x="7409392" y="2008251"/>
            <a:ext cx="1004721" cy="9577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sp>
        <p:nvSpPr>
          <p:cNvPr id="38" name="Ellipse 37">
            <a:extLst>
              <a:ext uri="{FF2B5EF4-FFF2-40B4-BE49-F238E27FC236}">
                <a16:creationId xmlns:a16="http://schemas.microsoft.com/office/drawing/2014/main" id="{8688A0AA-065A-4524-A592-0B2204A86B4F}"/>
              </a:ext>
            </a:extLst>
          </p:cNvPr>
          <p:cNvSpPr/>
          <p:nvPr/>
        </p:nvSpPr>
        <p:spPr>
          <a:xfrm>
            <a:off x="4026528" y="2073347"/>
            <a:ext cx="989350" cy="936412"/>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sp>
        <p:nvSpPr>
          <p:cNvPr id="40" name="Ellipse 39">
            <a:extLst>
              <a:ext uri="{FF2B5EF4-FFF2-40B4-BE49-F238E27FC236}">
                <a16:creationId xmlns:a16="http://schemas.microsoft.com/office/drawing/2014/main" id="{8688A0AA-065A-4524-A592-0B2204A86B4F}"/>
              </a:ext>
            </a:extLst>
          </p:cNvPr>
          <p:cNvSpPr/>
          <p:nvPr/>
        </p:nvSpPr>
        <p:spPr>
          <a:xfrm>
            <a:off x="5738519" y="2051771"/>
            <a:ext cx="989350" cy="936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grpSp>
        <p:nvGrpSpPr>
          <p:cNvPr id="41" name="Groupe 2">
            <a:extLst>
              <a:ext uri="{FF2B5EF4-FFF2-40B4-BE49-F238E27FC236}">
                <a16:creationId xmlns:a16="http://schemas.microsoft.com/office/drawing/2014/main" id="{2DAEC4BB-87E6-4B80-8833-10A9C9BD2D79}"/>
              </a:ext>
            </a:extLst>
          </p:cNvPr>
          <p:cNvGrpSpPr/>
          <p:nvPr/>
        </p:nvGrpSpPr>
        <p:grpSpPr>
          <a:xfrm>
            <a:off x="8831650" y="1847098"/>
            <a:ext cx="1747664" cy="3649710"/>
            <a:chOff x="500049" y="2060863"/>
            <a:chExt cx="1763354" cy="3611070"/>
          </a:xfrm>
          <a:solidFill>
            <a:srgbClr val="93D9AE"/>
          </a:solidFill>
        </p:grpSpPr>
        <p:sp>
          <p:nvSpPr>
            <p:cNvPr id="42" name="Larme 41">
              <a:extLst>
                <a:ext uri="{FF2B5EF4-FFF2-40B4-BE49-F238E27FC236}">
                  <a16:creationId xmlns:a16="http://schemas.microsoft.com/office/drawing/2014/main" id="{B5AA74C7-C975-40BD-BB32-C96A984E522E}"/>
                </a:ext>
              </a:extLst>
            </p:cNvPr>
            <p:cNvSpPr/>
            <p:nvPr/>
          </p:nvSpPr>
          <p:spPr>
            <a:xfrm rot="8202219">
              <a:off x="733560" y="2060863"/>
              <a:ext cx="1207076" cy="1220961"/>
            </a:xfrm>
            <a:prstGeom prst="teardrop">
              <a:avLst>
                <a:gd name="adj" fmla="val 131037"/>
              </a:avLst>
            </a:prstGeom>
            <a:grpFill/>
            <a:ln>
              <a:solidFill>
                <a:srgbClr val="FFFFFF"/>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sp>
          <p:nvSpPr>
            <p:cNvPr id="43" name="Rectangle 2">
              <a:extLst>
                <a:ext uri="{FF2B5EF4-FFF2-40B4-BE49-F238E27FC236}">
                  <a16:creationId xmlns:a16="http://schemas.microsoft.com/office/drawing/2014/main" id="{2ED21B41-AFCE-4AC3-BF1F-FBE2451107AF}"/>
                </a:ext>
              </a:extLst>
            </p:cNvPr>
            <p:cNvSpPr/>
            <p:nvPr/>
          </p:nvSpPr>
          <p:spPr>
            <a:xfrm>
              <a:off x="500049" y="3834861"/>
              <a:ext cx="1763354" cy="1837072"/>
            </a:xfrm>
            <a:prstGeom prst="rect">
              <a:avLst/>
            </a:prstGeom>
            <a:grpFill/>
          </p:spPr>
          <p:style>
            <a:lnRef idx="3">
              <a:schemeClr val="lt1"/>
            </a:lnRef>
            <a:fillRef idx="1">
              <a:schemeClr val="accent4"/>
            </a:fillRef>
            <a:effectRef idx="1">
              <a:schemeClr val="accent4"/>
            </a:effectRef>
            <a:fontRef idx="minor">
              <a:schemeClr val="lt1"/>
            </a:fontRef>
          </p:style>
          <p:txBody>
            <a:bodyPr rtlCol="0" anchor="ctr"/>
            <a:lstStyle/>
            <a:p>
              <a:pPr algn="ctr"/>
              <a:r>
                <a:rPr lang="fr-FR" sz="2000" b="1" dirty="0">
                  <a:latin typeface="Tw Cen MT" pitchFamily="34" charset="0"/>
                  <a:cs typeface="Arial" panose="020B0604020202020204" pitchFamily="34" charset="0"/>
                </a:rPr>
                <a:t>Comparaison des méthodes</a:t>
              </a:r>
            </a:p>
          </p:txBody>
        </p:sp>
      </p:grpSp>
      <p:sp>
        <p:nvSpPr>
          <p:cNvPr id="44" name="Ellipse 43">
            <a:extLst>
              <a:ext uri="{FF2B5EF4-FFF2-40B4-BE49-F238E27FC236}">
                <a16:creationId xmlns:a16="http://schemas.microsoft.com/office/drawing/2014/main" id="{8688A0AA-065A-4524-A592-0B2204A86B4F}"/>
              </a:ext>
            </a:extLst>
          </p:cNvPr>
          <p:cNvSpPr/>
          <p:nvPr/>
        </p:nvSpPr>
        <p:spPr>
          <a:xfrm>
            <a:off x="9159291" y="1999130"/>
            <a:ext cx="989350" cy="936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grpSp>
        <p:nvGrpSpPr>
          <p:cNvPr id="47" name="Google Shape;10341;p83"/>
          <p:cNvGrpSpPr/>
          <p:nvPr/>
        </p:nvGrpSpPr>
        <p:grpSpPr>
          <a:xfrm>
            <a:off x="5954095" y="2212171"/>
            <a:ext cx="572502" cy="598725"/>
            <a:chOff x="3541011" y="1508594"/>
            <a:chExt cx="350166" cy="349434"/>
          </a:xfrm>
        </p:grpSpPr>
        <p:sp>
          <p:nvSpPr>
            <p:cNvPr id="48" name="Google Shape;10342;p83"/>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0343;p83"/>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344;p83"/>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345;p83"/>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346;p83"/>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0347;p83"/>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0348;p83"/>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0349;p83"/>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0350;p83"/>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0351;p83"/>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0352;p83"/>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0353;p83"/>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0354;p83"/>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rgbClr val="657E93"/>
            </a:solidFill>
            <a:ln w="19050">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 name="Google Shape;10361;p83"/>
          <p:cNvGrpSpPr/>
          <p:nvPr/>
        </p:nvGrpSpPr>
        <p:grpSpPr>
          <a:xfrm>
            <a:off x="7700613" y="2238124"/>
            <a:ext cx="445434" cy="498854"/>
            <a:chOff x="910723" y="1508212"/>
            <a:chExt cx="251660" cy="350166"/>
          </a:xfrm>
        </p:grpSpPr>
        <p:sp>
          <p:nvSpPr>
            <p:cNvPr id="62" name="Google Shape;10362;p83"/>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0363;p83"/>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0364;p83"/>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0365;p83"/>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0366;p83"/>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0367;p83"/>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0368;p83"/>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0369;p83"/>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0370;p83"/>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0371;p83"/>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0372;p83"/>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0373;p83"/>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0374;p83"/>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0375;p83"/>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0376;p83"/>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0377;p83"/>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0378;p83"/>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657E93"/>
            </a:solidFill>
            <a:ln w="12700">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 name="Google Shape;10554;p83"/>
          <p:cNvSpPr/>
          <p:nvPr/>
        </p:nvSpPr>
        <p:spPr>
          <a:xfrm>
            <a:off x="9443459" y="2284056"/>
            <a:ext cx="463342" cy="405994"/>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rgbClr val="93D9AE"/>
          </a:solidFill>
          <a:ln w="19050">
            <a:solidFill>
              <a:srgbClr val="93D9AE"/>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0" name="Groupe 2">
            <a:extLst>
              <a:ext uri="{FF2B5EF4-FFF2-40B4-BE49-F238E27FC236}">
                <a16:creationId xmlns:a16="http://schemas.microsoft.com/office/drawing/2014/main" id="{D75EFDD9-D973-45B8-A008-4B1E67F42C7C}"/>
              </a:ext>
            </a:extLst>
          </p:cNvPr>
          <p:cNvGrpSpPr/>
          <p:nvPr/>
        </p:nvGrpSpPr>
        <p:grpSpPr>
          <a:xfrm>
            <a:off x="1917098" y="1844175"/>
            <a:ext cx="1747664" cy="3649710"/>
            <a:chOff x="500049" y="2060863"/>
            <a:chExt cx="1763354" cy="3611070"/>
          </a:xfrm>
          <a:solidFill>
            <a:schemeClr val="tx2">
              <a:lumMod val="60000"/>
              <a:lumOff val="40000"/>
            </a:schemeClr>
          </a:solidFill>
        </p:grpSpPr>
        <p:sp>
          <p:nvSpPr>
            <p:cNvPr id="91" name="Larme 10">
              <a:extLst>
                <a:ext uri="{FF2B5EF4-FFF2-40B4-BE49-F238E27FC236}">
                  <a16:creationId xmlns:a16="http://schemas.microsoft.com/office/drawing/2014/main" id="{5171D2D8-0D9A-49C0-9375-43A91193E7F1}"/>
                </a:ext>
              </a:extLst>
            </p:cNvPr>
            <p:cNvSpPr/>
            <p:nvPr/>
          </p:nvSpPr>
          <p:spPr>
            <a:xfrm rot="8202219">
              <a:off x="733560" y="2060863"/>
              <a:ext cx="1207076" cy="1220961"/>
            </a:xfrm>
            <a:prstGeom prst="teardrop">
              <a:avLst>
                <a:gd name="adj" fmla="val 131037"/>
              </a:avLst>
            </a:prstGeom>
            <a:grpFill/>
            <a:ln>
              <a:solidFill>
                <a:srgbClr val="FFFFFF"/>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sp>
          <p:nvSpPr>
            <p:cNvPr id="92" name="Rectangle 2">
              <a:extLst>
                <a:ext uri="{FF2B5EF4-FFF2-40B4-BE49-F238E27FC236}">
                  <a16:creationId xmlns:a16="http://schemas.microsoft.com/office/drawing/2014/main" id="{B4EB204E-F9E6-4966-B29D-11C0D9A9F7EA}"/>
                </a:ext>
              </a:extLst>
            </p:cNvPr>
            <p:cNvSpPr/>
            <p:nvPr/>
          </p:nvSpPr>
          <p:spPr>
            <a:xfrm>
              <a:off x="500049" y="3834861"/>
              <a:ext cx="1763354" cy="1837072"/>
            </a:xfrm>
            <a:prstGeom prst="rect">
              <a:avLst/>
            </a:prstGeom>
            <a:grpFill/>
          </p:spPr>
          <p:style>
            <a:lnRef idx="3">
              <a:schemeClr val="lt1"/>
            </a:lnRef>
            <a:fillRef idx="1">
              <a:schemeClr val="accent4"/>
            </a:fillRef>
            <a:effectRef idx="1">
              <a:schemeClr val="accent4"/>
            </a:effectRef>
            <a:fontRef idx="minor">
              <a:schemeClr val="lt1"/>
            </a:fontRef>
          </p:style>
          <p:txBody>
            <a:bodyPr rtlCol="0" anchor="ctr"/>
            <a:lstStyle/>
            <a:p>
              <a:pPr algn="ctr"/>
              <a:r>
                <a:rPr lang="fr-FR" sz="2000" b="1" dirty="0">
                  <a:latin typeface="Tw Cen MT" pitchFamily="34" charset="0"/>
                  <a:cs typeface="Arial" panose="020B0604020202020204" pitchFamily="34" charset="0"/>
                </a:rPr>
                <a:t>Présentation de la problématique</a:t>
              </a:r>
            </a:p>
          </p:txBody>
        </p:sp>
      </p:grpSp>
      <p:sp>
        <p:nvSpPr>
          <p:cNvPr id="93" name="Ellipse 37">
            <a:extLst>
              <a:ext uri="{FF2B5EF4-FFF2-40B4-BE49-F238E27FC236}">
                <a16:creationId xmlns:a16="http://schemas.microsoft.com/office/drawing/2014/main" id="{8E2DF06E-0751-4DEB-8C6D-3D0BA353642D}"/>
              </a:ext>
            </a:extLst>
          </p:cNvPr>
          <p:cNvSpPr/>
          <p:nvPr/>
        </p:nvSpPr>
        <p:spPr>
          <a:xfrm>
            <a:off x="2222169" y="2055248"/>
            <a:ext cx="989350" cy="936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500" dirty="0">
              <a:latin typeface="Arial" panose="020B0604020202020204" pitchFamily="34" charset="0"/>
              <a:cs typeface="Arial" panose="020B0604020202020204" pitchFamily="34" charset="0"/>
            </a:endParaRPr>
          </a:p>
        </p:txBody>
      </p:sp>
      <p:grpSp>
        <p:nvGrpSpPr>
          <p:cNvPr id="94" name="Google Shape;11057;p83">
            <a:extLst>
              <a:ext uri="{FF2B5EF4-FFF2-40B4-BE49-F238E27FC236}">
                <a16:creationId xmlns:a16="http://schemas.microsoft.com/office/drawing/2014/main" id="{580F0844-E564-445C-974E-8E586560BDDA}"/>
              </a:ext>
            </a:extLst>
          </p:cNvPr>
          <p:cNvGrpSpPr/>
          <p:nvPr/>
        </p:nvGrpSpPr>
        <p:grpSpPr>
          <a:xfrm>
            <a:off x="2516791" y="2314012"/>
            <a:ext cx="417056" cy="432644"/>
            <a:chOff x="1299146" y="3806507"/>
            <a:chExt cx="367990" cy="351312"/>
          </a:xfrm>
        </p:grpSpPr>
        <p:sp>
          <p:nvSpPr>
            <p:cNvPr id="95" name="Google Shape;11058;p83">
              <a:extLst>
                <a:ext uri="{FF2B5EF4-FFF2-40B4-BE49-F238E27FC236}">
                  <a16:creationId xmlns:a16="http://schemas.microsoft.com/office/drawing/2014/main" id="{87066F8C-3399-4DBB-A3E5-8F1964EF4559}"/>
                </a:ext>
              </a:extLst>
            </p:cNvPr>
            <p:cNvSpPr/>
            <p:nvPr/>
          </p:nvSpPr>
          <p:spPr>
            <a:xfrm>
              <a:off x="1299146" y="3844414"/>
              <a:ext cx="321012" cy="313405"/>
            </a:xfrm>
            <a:custGeom>
              <a:avLst/>
              <a:gdLst/>
              <a:ahLst/>
              <a:cxnLst/>
              <a:rect l="l" t="t" r="r" b="b"/>
              <a:pathLst>
                <a:path w="10086" h="9847" extrusionOk="0">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rgbClr val="657E93"/>
            </a:solidFill>
            <a:ln w="12700">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1059;p83">
              <a:extLst>
                <a:ext uri="{FF2B5EF4-FFF2-40B4-BE49-F238E27FC236}">
                  <a16:creationId xmlns:a16="http://schemas.microsoft.com/office/drawing/2014/main" id="{9486FF3D-120F-4D6A-8957-2E840F22CAC3}"/>
                </a:ext>
              </a:extLst>
            </p:cNvPr>
            <p:cNvSpPr/>
            <p:nvPr/>
          </p:nvSpPr>
          <p:spPr>
            <a:xfrm>
              <a:off x="1345391" y="3806507"/>
              <a:ext cx="321744" cy="313819"/>
            </a:xfrm>
            <a:custGeom>
              <a:avLst/>
              <a:gdLst/>
              <a:ahLst/>
              <a:cxnLst/>
              <a:rect l="l" t="t" r="r" b="b"/>
              <a:pathLst>
                <a:path w="10109" h="9860" extrusionOk="0">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rgbClr val="657E93"/>
            </a:solidFill>
            <a:ln w="12700">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7" name="Google Shape;5802;p52">
            <a:extLst>
              <a:ext uri="{FF2B5EF4-FFF2-40B4-BE49-F238E27FC236}">
                <a16:creationId xmlns:a16="http://schemas.microsoft.com/office/drawing/2014/main" id="{53107F8A-D5BA-47D7-BEF6-886DEFCA8D7D}"/>
              </a:ext>
            </a:extLst>
          </p:cNvPr>
          <p:cNvSpPr/>
          <p:nvPr/>
        </p:nvSpPr>
        <p:spPr>
          <a:xfrm>
            <a:off x="4202396" y="2182017"/>
            <a:ext cx="636029" cy="675919"/>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rgbClr val="FFF2F2"/>
          </a:solidFill>
          <a:ln>
            <a:solidFill>
              <a:srgbClr val="FFFF00"/>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269334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Rectangle 4"/>
          <p:cNvSpPr/>
          <p:nvPr/>
        </p:nvSpPr>
        <p:spPr>
          <a:xfrm>
            <a:off x="1558518" y="403006"/>
            <a:ext cx="8037970"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5-  VISUALISATION DES INFORMATIONS SUR LES DONNEES </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sp>
        <p:nvSpPr>
          <p:cNvPr id="6" name="ZoneTexte 5"/>
          <p:cNvSpPr txBox="1"/>
          <p:nvPr/>
        </p:nvSpPr>
        <p:spPr>
          <a:xfrm>
            <a:off x="2588180" y="1613064"/>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Fonction Info</a:t>
            </a:r>
          </a:p>
        </p:txBody>
      </p:sp>
      <p:cxnSp>
        <p:nvCxnSpPr>
          <p:cNvPr id="7" name="Connecteur en angle 6"/>
          <p:cNvCxnSpPr/>
          <p:nvPr/>
        </p:nvCxnSpPr>
        <p:spPr>
          <a:xfrm>
            <a:off x="5323886" y="1893190"/>
            <a:ext cx="1917827" cy="585024"/>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7317968" y="2264201"/>
            <a:ext cx="2774943" cy="707886"/>
          </a:xfrm>
          <a:prstGeom prst="rect">
            <a:avLst/>
          </a:prstGeom>
          <a:noFill/>
          <a:ln>
            <a:noFill/>
          </a:ln>
        </p:spPr>
        <p:txBody>
          <a:bodyPr wrap="square" rtlCol="0">
            <a:spAutoFit/>
          </a:bodyPr>
          <a:lstStyle/>
          <a:p>
            <a:pPr algn="ctr"/>
            <a:r>
              <a:rPr lang="fr-FR" sz="2000" b="1" dirty="0">
                <a:latin typeface="Tw Cen MT" pitchFamily="34" charset="0"/>
              </a:rPr>
              <a:t>IMPRIME LES INFOS SUR DATAFRAME</a:t>
            </a:r>
          </a:p>
        </p:txBody>
      </p:sp>
      <p:cxnSp>
        <p:nvCxnSpPr>
          <p:cNvPr id="9" name="Connecteur en angle 8"/>
          <p:cNvCxnSpPr/>
          <p:nvPr/>
        </p:nvCxnSpPr>
        <p:spPr>
          <a:xfrm rot="5400000">
            <a:off x="2612373" y="2489783"/>
            <a:ext cx="1540909" cy="964608"/>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8548914" y="1436914"/>
            <a:ext cx="566057" cy="7487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9114972" y="933734"/>
            <a:ext cx="1625600" cy="646331"/>
          </a:xfrm>
          <a:prstGeom prst="rect">
            <a:avLst/>
          </a:prstGeom>
          <a:noFill/>
          <a:ln>
            <a:noFill/>
          </a:ln>
        </p:spPr>
        <p:txBody>
          <a:bodyPr wrap="square" rtlCol="0">
            <a:spAutoFit/>
          </a:bodyPr>
          <a:lstStyle/>
          <a:p>
            <a:pPr algn="ctr"/>
            <a:r>
              <a:rPr lang="fr-FR" b="1" dirty="0">
                <a:latin typeface="Tw Cen MT" pitchFamily="34" charset="0"/>
              </a:rPr>
              <a:t>Nombre de colonnes </a:t>
            </a:r>
          </a:p>
        </p:txBody>
      </p:sp>
      <p:cxnSp>
        <p:nvCxnSpPr>
          <p:cNvPr id="12" name="Connecteur droit avec flèche 11"/>
          <p:cNvCxnSpPr/>
          <p:nvPr/>
        </p:nvCxnSpPr>
        <p:spPr>
          <a:xfrm flipV="1">
            <a:off x="9732366" y="1990192"/>
            <a:ext cx="506924" cy="257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9748888" y="2815225"/>
            <a:ext cx="4964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10245312" y="1688683"/>
            <a:ext cx="1625600" cy="369332"/>
          </a:xfrm>
          <a:prstGeom prst="rect">
            <a:avLst/>
          </a:prstGeom>
          <a:noFill/>
          <a:ln>
            <a:noFill/>
          </a:ln>
        </p:spPr>
        <p:txBody>
          <a:bodyPr wrap="square" rtlCol="0">
            <a:spAutoFit/>
          </a:bodyPr>
          <a:lstStyle/>
          <a:p>
            <a:pPr algn="ctr"/>
            <a:r>
              <a:rPr lang="fr-FR" b="1" dirty="0">
                <a:latin typeface="Tw Cen MT" pitchFamily="34" charset="0"/>
              </a:rPr>
              <a:t>Etiquettes</a:t>
            </a:r>
          </a:p>
        </p:txBody>
      </p:sp>
      <p:sp>
        <p:nvSpPr>
          <p:cNvPr id="15" name="ZoneTexte 14"/>
          <p:cNvSpPr txBox="1"/>
          <p:nvPr/>
        </p:nvSpPr>
        <p:spPr>
          <a:xfrm>
            <a:off x="10325142" y="2601531"/>
            <a:ext cx="1625600" cy="646331"/>
          </a:xfrm>
          <a:prstGeom prst="rect">
            <a:avLst/>
          </a:prstGeom>
          <a:noFill/>
          <a:ln>
            <a:noFill/>
          </a:ln>
        </p:spPr>
        <p:txBody>
          <a:bodyPr wrap="square" rtlCol="0">
            <a:spAutoFit/>
          </a:bodyPr>
          <a:lstStyle/>
          <a:p>
            <a:pPr algn="ctr"/>
            <a:r>
              <a:rPr lang="fr-FR" b="1" dirty="0">
                <a:latin typeface="Tw Cen MT" pitchFamily="34" charset="0"/>
              </a:rPr>
              <a:t>Types de données </a:t>
            </a:r>
          </a:p>
        </p:txBody>
      </p:sp>
      <p:cxnSp>
        <p:nvCxnSpPr>
          <p:cNvPr id="16" name="Connecteur droit avec flèche 15"/>
          <p:cNvCxnSpPr/>
          <p:nvPr/>
        </p:nvCxnSpPr>
        <p:spPr>
          <a:xfrm>
            <a:off x="9213078" y="3073685"/>
            <a:ext cx="665506" cy="3785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9878584" y="3371516"/>
            <a:ext cx="1940899" cy="1200329"/>
          </a:xfrm>
          <a:prstGeom prst="rect">
            <a:avLst/>
          </a:prstGeom>
          <a:noFill/>
          <a:ln>
            <a:noFill/>
          </a:ln>
        </p:spPr>
        <p:txBody>
          <a:bodyPr wrap="square" rtlCol="0">
            <a:spAutoFit/>
          </a:bodyPr>
          <a:lstStyle/>
          <a:p>
            <a:pPr algn="ctr"/>
            <a:r>
              <a:rPr lang="fr-FR" b="1" dirty="0">
                <a:latin typeface="Tw Cen MT" pitchFamily="34" charset="0"/>
              </a:rPr>
              <a:t>Nombre de cellules / nombre de colonnes (VNN)</a:t>
            </a:r>
          </a:p>
        </p:txBody>
      </p:sp>
      <p:cxnSp>
        <p:nvCxnSpPr>
          <p:cNvPr id="18" name="Connecteur droit avec flèche 17"/>
          <p:cNvCxnSpPr/>
          <p:nvPr/>
        </p:nvCxnSpPr>
        <p:spPr>
          <a:xfrm>
            <a:off x="8705439" y="3161377"/>
            <a:ext cx="507639" cy="12364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8619712" y="4571845"/>
            <a:ext cx="1625600" cy="369332"/>
          </a:xfrm>
          <a:prstGeom prst="rect">
            <a:avLst/>
          </a:prstGeom>
          <a:noFill/>
          <a:ln>
            <a:noFill/>
          </a:ln>
        </p:spPr>
        <p:txBody>
          <a:bodyPr wrap="square" rtlCol="0">
            <a:spAutoFit/>
          </a:bodyPr>
          <a:lstStyle/>
          <a:p>
            <a:pPr algn="ctr"/>
            <a:r>
              <a:rPr lang="fr-FR" b="1" dirty="0">
                <a:latin typeface="Tw Cen MT" pitchFamily="34" charset="0"/>
              </a:rPr>
              <a:t>Index de plage</a:t>
            </a:r>
          </a:p>
        </p:txBody>
      </p:sp>
      <p:pic>
        <p:nvPicPr>
          <p:cNvPr id="20" name="Image 19"/>
          <p:cNvPicPr/>
          <p:nvPr/>
        </p:nvPicPr>
        <p:blipFill rotWithShape="1">
          <a:blip r:embed="rId2" r:link="rId3">
            <a:extLst>
              <a:ext uri="{28A0092B-C50C-407E-A947-70E740481C1C}">
                <a14:useLocalDpi xmlns:a14="http://schemas.microsoft.com/office/drawing/2010/main" val="0"/>
              </a:ext>
            </a:extLst>
          </a:blip>
          <a:srcRect t="6043"/>
          <a:stretch>
            <a:fillRect/>
          </a:stretch>
        </p:blipFill>
        <p:spPr bwMode="auto">
          <a:xfrm>
            <a:off x="1731193" y="3779603"/>
            <a:ext cx="4684131" cy="28863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7509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Rectangle 4"/>
          <p:cNvSpPr/>
          <p:nvPr/>
        </p:nvSpPr>
        <p:spPr>
          <a:xfrm>
            <a:off x="1928787" y="403006"/>
            <a:ext cx="4354012"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7-  MATRICE DE CORRELATION </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cxnSp>
        <p:nvCxnSpPr>
          <p:cNvPr id="7" name="Connecteur en angle 6"/>
          <p:cNvCxnSpPr/>
          <p:nvPr/>
        </p:nvCxnSpPr>
        <p:spPr>
          <a:xfrm>
            <a:off x="7532908" y="1953215"/>
            <a:ext cx="1917827" cy="585024"/>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en angle 8"/>
          <p:cNvCxnSpPr/>
          <p:nvPr/>
        </p:nvCxnSpPr>
        <p:spPr>
          <a:xfrm rot="5400000">
            <a:off x="3852050" y="2385300"/>
            <a:ext cx="370758" cy="365759"/>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3" name="Image 22"/>
          <p:cNvPicPr/>
          <p:nvPr/>
        </p:nvPicPr>
        <p:blipFill>
          <a:blip r:embed="rId2"/>
          <a:stretch>
            <a:fillRect/>
          </a:stretch>
        </p:blipFill>
        <p:spPr>
          <a:xfrm>
            <a:off x="1928787" y="1426701"/>
            <a:ext cx="5604121" cy="819026"/>
          </a:xfrm>
          <a:prstGeom prst="rect">
            <a:avLst/>
          </a:prstGeom>
        </p:spPr>
      </p:pic>
      <p:sp>
        <p:nvSpPr>
          <p:cNvPr id="24" name="ZoneTexte 23"/>
          <p:cNvSpPr txBox="1"/>
          <p:nvPr/>
        </p:nvSpPr>
        <p:spPr>
          <a:xfrm>
            <a:off x="9515545" y="2245727"/>
            <a:ext cx="2118451" cy="1015663"/>
          </a:xfrm>
          <a:prstGeom prst="rect">
            <a:avLst/>
          </a:prstGeom>
          <a:noFill/>
          <a:ln>
            <a:noFill/>
          </a:ln>
        </p:spPr>
        <p:txBody>
          <a:bodyPr wrap="square" rtlCol="0">
            <a:spAutoFit/>
          </a:bodyPr>
          <a:lstStyle/>
          <a:p>
            <a:pPr algn="ctr"/>
            <a:r>
              <a:rPr lang="fr-FR" sz="2000" b="1" dirty="0">
                <a:latin typeface="Tw Cen MT" pitchFamily="34" charset="0"/>
              </a:rPr>
              <a:t>AFFICHER LA MATRICE DE CORRELATION</a:t>
            </a:r>
          </a:p>
        </p:txBody>
      </p:sp>
      <p:pic>
        <p:nvPicPr>
          <p:cNvPr id="26" name="Image 25"/>
          <p:cNvPicPr/>
          <p:nvPr/>
        </p:nvPicPr>
        <p:blipFill>
          <a:blip r:embed="rId3">
            <a:extLst>
              <a:ext uri="{28A0092B-C50C-407E-A947-70E740481C1C}">
                <a14:useLocalDpi xmlns:a14="http://schemas.microsoft.com/office/drawing/2010/main" val="0"/>
              </a:ext>
            </a:extLst>
          </a:blip>
          <a:srcRect/>
          <a:stretch>
            <a:fillRect/>
          </a:stretch>
        </p:blipFill>
        <p:spPr bwMode="auto">
          <a:xfrm>
            <a:off x="1738086" y="2753560"/>
            <a:ext cx="4735414" cy="3445706"/>
          </a:xfrm>
          <a:prstGeom prst="rect">
            <a:avLst/>
          </a:prstGeom>
          <a:noFill/>
        </p:spPr>
      </p:pic>
    </p:spTree>
    <p:extLst>
      <p:ext uri="{BB962C8B-B14F-4D97-AF65-F5344CB8AC3E}">
        <p14:creationId xmlns:p14="http://schemas.microsoft.com/office/powerpoint/2010/main" val="1827590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Rectangle 4"/>
          <p:cNvSpPr/>
          <p:nvPr/>
        </p:nvSpPr>
        <p:spPr>
          <a:xfrm>
            <a:off x="2626255" y="403006"/>
            <a:ext cx="2959080"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8-  PROBABILTE (0,1)</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cxnSp>
        <p:nvCxnSpPr>
          <p:cNvPr id="7" name="Connecteur en angle 6"/>
          <p:cNvCxnSpPr/>
          <p:nvPr/>
        </p:nvCxnSpPr>
        <p:spPr>
          <a:xfrm rot="5400000">
            <a:off x="3812263" y="2439047"/>
            <a:ext cx="523101" cy="213448"/>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9946940" y="2019850"/>
            <a:ext cx="2118451" cy="1631216"/>
          </a:xfrm>
          <a:prstGeom prst="rect">
            <a:avLst/>
          </a:prstGeom>
          <a:solidFill>
            <a:schemeClr val="bg1"/>
          </a:solidFill>
          <a:ln>
            <a:solidFill>
              <a:schemeClr val="accent6"/>
            </a:solidFill>
          </a:ln>
        </p:spPr>
        <p:txBody>
          <a:bodyPr wrap="square" rtlCol="0">
            <a:spAutoFit/>
          </a:bodyPr>
          <a:lstStyle/>
          <a:p>
            <a:pPr algn="ctr"/>
            <a:r>
              <a:rPr lang="fr-FR" sz="2000" b="1" dirty="0">
                <a:latin typeface="Tw Cen MT" pitchFamily="34" charset="0"/>
              </a:rPr>
              <a:t>La probabilité d’un faux positif en jugeant une eau non potable, potable </a:t>
            </a:r>
          </a:p>
        </p:txBody>
      </p:sp>
      <p:pic>
        <p:nvPicPr>
          <p:cNvPr id="11" name="Image 10"/>
          <p:cNvPicPr/>
          <p:nvPr/>
        </p:nvPicPr>
        <p:blipFill>
          <a:blip r:embed="rId2"/>
          <a:stretch>
            <a:fillRect/>
          </a:stretch>
        </p:blipFill>
        <p:spPr>
          <a:xfrm>
            <a:off x="1837290" y="1341849"/>
            <a:ext cx="5203249" cy="903878"/>
          </a:xfrm>
          <a:prstGeom prst="rect">
            <a:avLst/>
          </a:prstGeom>
        </p:spPr>
      </p:pic>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020" y="2962067"/>
            <a:ext cx="6386542" cy="319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ZoneTexte 16"/>
          <p:cNvSpPr txBox="1"/>
          <p:nvPr/>
        </p:nvSpPr>
        <p:spPr>
          <a:xfrm>
            <a:off x="7139007" y="2047986"/>
            <a:ext cx="2118451" cy="1631216"/>
          </a:xfrm>
          <a:prstGeom prst="rect">
            <a:avLst/>
          </a:prstGeom>
          <a:solidFill>
            <a:schemeClr val="bg1"/>
          </a:solidFill>
          <a:ln w="12700">
            <a:solidFill>
              <a:schemeClr val="accent6"/>
            </a:solidFill>
          </a:ln>
        </p:spPr>
        <p:txBody>
          <a:bodyPr wrap="square" rtlCol="0">
            <a:spAutoFit/>
          </a:bodyPr>
          <a:lstStyle/>
          <a:p>
            <a:pPr algn="ctr"/>
            <a:r>
              <a:rPr lang="fr-FR" sz="2000" b="1" dirty="0">
                <a:latin typeface="Tw Cen MT" pitchFamily="34" charset="0"/>
              </a:rPr>
              <a:t>La probabilité d’un faux positif en jugeant une eau potable, non potable </a:t>
            </a:r>
          </a:p>
        </p:txBody>
      </p:sp>
      <p:sp>
        <p:nvSpPr>
          <p:cNvPr id="18" name="ZoneTexte 17"/>
          <p:cNvSpPr txBox="1"/>
          <p:nvPr/>
        </p:nvSpPr>
        <p:spPr>
          <a:xfrm>
            <a:off x="8561811" y="2514934"/>
            <a:ext cx="2118451" cy="584775"/>
          </a:xfrm>
          <a:prstGeom prst="rect">
            <a:avLst/>
          </a:prstGeom>
          <a:noFill/>
          <a:ln>
            <a:noFill/>
          </a:ln>
        </p:spPr>
        <p:txBody>
          <a:bodyPr wrap="square" rtlCol="0">
            <a:spAutoFit/>
          </a:bodyPr>
          <a:lstStyle/>
          <a:p>
            <a:pPr algn="ctr"/>
            <a:r>
              <a:rPr lang="fr-FR" sz="3200" b="1" dirty="0">
                <a:solidFill>
                  <a:srgbClr val="FF0000"/>
                </a:solidFill>
                <a:latin typeface="Tw Cen MT" pitchFamily="34" charset="0"/>
              </a:rPr>
              <a:t>&gt;&gt;</a:t>
            </a:r>
          </a:p>
        </p:txBody>
      </p:sp>
    </p:spTree>
    <p:extLst>
      <p:ext uri="{BB962C8B-B14F-4D97-AF65-F5344CB8AC3E}">
        <p14:creationId xmlns:p14="http://schemas.microsoft.com/office/powerpoint/2010/main" val="2641258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Rectangle 4"/>
          <p:cNvSpPr/>
          <p:nvPr/>
        </p:nvSpPr>
        <p:spPr>
          <a:xfrm>
            <a:off x="1829117" y="403006"/>
            <a:ext cx="4553362"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9-  DISTRUBITION DES DONNEES </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cxnSp>
        <p:nvCxnSpPr>
          <p:cNvPr id="6" name="Connecteur en angle 5"/>
          <p:cNvCxnSpPr/>
          <p:nvPr/>
        </p:nvCxnSpPr>
        <p:spPr>
          <a:xfrm rot="5400000">
            <a:off x="3812263" y="2439047"/>
            <a:ext cx="523101" cy="213448"/>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2626509" y="3099709"/>
            <a:ext cx="2465995" cy="1015663"/>
          </a:xfrm>
          <a:prstGeom prst="rect">
            <a:avLst/>
          </a:prstGeom>
          <a:solidFill>
            <a:schemeClr val="bg1"/>
          </a:solidFill>
          <a:ln w="12700">
            <a:noFill/>
          </a:ln>
        </p:spPr>
        <p:txBody>
          <a:bodyPr wrap="square" rtlCol="0">
            <a:spAutoFit/>
          </a:bodyPr>
          <a:lstStyle/>
          <a:p>
            <a:pPr algn="ctr"/>
            <a:r>
              <a:rPr lang="fr-FR" sz="2000" b="1" dirty="0">
                <a:latin typeface="Tw Cen MT" pitchFamily="34" charset="0"/>
              </a:rPr>
              <a:t>Explorer et visualiser la distribution de nos données.</a:t>
            </a:r>
          </a:p>
        </p:txBody>
      </p:sp>
      <p:pic>
        <p:nvPicPr>
          <p:cNvPr id="12" name="Image 11"/>
          <p:cNvPicPr/>
          <p:nvPr/>
        </p:nvPicPr>
        <p:blipFill>
          <a:blip r:embed="rId2"/>
          <a:stretch>
            <a:fillRect/>
          </a:stretch>
        </p:blipFill>
        <p:spPr>
          <a:xfrm>
            <a:off x="2067951" y="1294231"/>
            <a:ext cx="4740812" cy="866299"/>
          </a:xfrm>
          <a:prstGeom prst="rect">
            <a:avLst/>
          </a:prstGeom>
        </p:spPr>
      </p:pic>
      <p:pic>
        <p:nvPicPr>
          <p:cNvPr id="13" name="Image 12"/>
          <p:cNvPicPr/>
          <p:nvPr/>
        </p:nvPicPr>
        <p:blipFill>
          <a:blip r:embed="rId3"/>
          <a:stretch>
            <a:fillRect/>
          </a:stretch>
        </p:blipFill>
        <p:spPr>
          <a:xfrm>
            <a:off x="2006721" y="2284220"/>
            <a:ext cx="6171565" cy="4107180"/>
          </a:xfrm>
          <a:prstGeom prst="rect">
            <a:avLst/>
          </a:prstGeom>
        </p:spPr>
      </p:pic>
    </p:spTree>
    <p:extLst>
      <p:ext uri="{BB962C8B-B14F-4D97-AF65-F5344CB8AC3E}">
        <p14:creationId xmlns:p14="http://schemas.microsoft.com/office/powerpoint/2010/main" val="1454291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Rectangle 4"/>
          <p:cNvSpPr/>
          <p:nvPr/>
        </p:nvSpPr>
        <p:spPr>
          <a:xfrm>
            <a:off x="1348120" y="403006"/>
            <a:ext cx="5515356"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10-  PROPORTIONNALITE DES DONNEES</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cxnSp>
        <p:nvCxnSpPr>
          <p:cNvPr id="6" name="Connecteur en angle 5"/>
          <p:cNvCxnSpPr/>
          <p:nvPr/>
        </p:nvCxnSpPr>
        <p:spPr>
          <a:xfrm rot="5400000">
            <a:off x="2467581" y="2359897"/>
            <a:ext cx="523101" cy="213448"/>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2588180" y="1613064"/>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Violent Plot</a:t>
            </a:r>
          </a:p>
        </p:txBody>
      </p:sp>
      <p:sp>
        <p:nvSpPr>
          <p:cNvPr id="11" name="ZoneTexte 10"/>
          <p:cNvSpPr txBox="1"/>
          <p:nvPr/>
        </p:nvSpPr>
        <p:spPr>
          <a:xfrm>
            <a:off x="1779288" y="2796363"/>
            <a:ext cx="1617784" cy="400110"/>
          </a:xfrm>
          <a:prstGeom prst="rect">
            <a:avLst/>
          </a:prstGeom>
          <a:noFill/>
        </p:spPr>
        <p:txBody>
          <a:bodyPr wrap="square" rtlCol="0">
            <a:spAutoFit/>
          </a:bodyPr>
          <a:lstStyle/>
          <a:p>
            <a:pPr algn="ctr"/>
            <a:r>
              <a:rPr lang="fr-FR" sz="2000" b="1" dirty="0">
                <a:latin typeface="Tw Cen MT" pitchFamily="34" charset="0"/>
              </a:rPr>
              <a:t>pH</a:t>
            </a:r>
          </a:p>
        </p:txBody>
      </p:sp>
      <p:pic>
        <p:nvPicPr>
          <p:cNvPr id="12" name="Image 11"/>
          <p:cNvPicPr/>
          <p:nvPr/>
        </p:nvPicPr>
        <p:blipFill>
          <a:blip r:embed="rId3"/>
          <a:stretch>
            <a:fillRect/>
          </a:stretch>
        </p:blipFill>
        <p:spPr>
          <a:xfrm>
            <a:off x="1302670" y="3338512"/>
            <a:ext cx="5084062" cy="417562"/>
          </a:xfrm>
          <a:prstGeom prst="rect">
            <a:avLst/>
          </a:prstGeom>
        </p:spPr>
      </p:pic>
      <p:cxnSp>
        <p:nvCxnSpPr>
          <p:cNvPr id="13" name="Connecteur en angle 12"/>
          <p:cNvCxnSpPr/>
          <p:nvPr/>
        </p:nvCxnSpPr>
        <p:spPr>
          <a:xfrm>
            <a:off x="5361948" y="1813119"/>
            <a:ext cx="1024784" cy="261553"/>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6386732" y="1874617"/>
            <a:ext cx="1617784" cy="400110"/>
          </a:xfrm>
          <a:prstGeom prst="rect">
            <a:avLst/>
          </a:prstGeom>
          <a:noFill/>
        </p:spPr>
        <p:txBody>
          <a:bodyPr wrap="square" rtlCol="0">
            <a:spAutoFit/>
          </a:bodyPr>
          <a:lstStyle/>
          <a:p>
            <a:pPr algn="ctr"/>
            <a:r>
              <a:rPr lang="fr-FR" sz="2000" b="1" dirty="0" err="1">
                <a:latin typeface="Tw Cen MT" pitchFamily="34" charset="0"/>
              </a:rPr>
              <a:t>Solids</a:t>
            </a:r>
            <a:endParaRPr lang="fr-FR" sz="2000" b="1" dirty="0">
              <a:latin typeface="Tw Cen MT" pitchFamily="34" charset="0"/>
            </a:endParaRPr>
          </a:p>
        </p:txBody>
      </p:sp>
      <p:pic>
        <p:nvPicPr>
          <p:cNvPr id="17" name="Image 16"/>
          <p:cNvPicPr/>
          <p:nvPr/>
        </p:nvPicPr>
        <p:blipFill>
          <a:blip r:embed="rId4"/>
          <a:stretch>
            <a:fillRect/>
          </a:stretch>
        </p:blipFill>
        <p:spPr>
          <a:xfrm>
            <a:off x="6745223" y="2261341"/>
            <a:ext cx="4994453" cy="400110"/>
          </a:xfrm>
          <a:prstGeom prst="rect">
            <a:avLst/>
          </a:prstGeom>
        </p:spPr>
      </p:pic>
      <p:pic>
        <p:nvPicPr>
          <p:cNvPr id="18" name="Image 17"/>
          <p:cNvPicPr/>
          <p:nvPr/>
        </p:nvPicPr>
        <p:blipFill>
          <a:blip r:embed="rId5"/>
          <a:stretch>
            <a:fillRect/>
          </a:stretch>
        </p:blipFill>
        <p:spPr>
          <a:xfrm>
            <a:off x="1270038" y="3224609"/>
            <a:ext cx="5196604" cy="2894838"/>
          </a:xfrm>
          <a:prstGeom prst="rect">
            <a:avLst/>
          </a:prstGeom>
        </p:spPr>
      </p:pic>
      <p:pic>
        <p:nvPicPr>
          <p:cNvPr id="19" name="Image 18"/>
          <p:cNvPicPr/>
          <p:nvPr/>
        </p:nvPicPr>
        <p:blipFill>
          <a:blip r:embed="rId6"/>
          <a:stretch>
            <a:fillRect/>
          </a:stretch>
        </p:blipFill>
        <p:spPr>
          <a:xfrm>
            <a:off x="6745223" y="2274727"/>
            <a:ext cx="5053417" cy="2708580"/>
          </a:xfrm>
          <a:prstGeom prst="rect">
            <a:avLst/>
          </a:prstGeom>
        </p:spPr>
      </p:pic>
    </p:spTree>
    <p:extLst>
      <p:ext uri="{BB962C8B-B14F-4D97-AF65-F5344CB8AC3E}">
        <p14:creationId xmlns:p14="http://schemas.microsoft.com/office/powerpoint/2010/main" val="2045721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320100" cy="6858001"/>
            <a:chOff x="-892120" y="-1"/>
            <a:chExt cx="1032125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2828768"/>
              <a:ext cx="6858001" cy="1200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2.	Description des variables et des cibles à l’aide de spider</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Rectangle 4"/>
          <p:cNvSpPr/>
          <p:nvPr/>
        </p:nvSpPr>
        <p:spPr>
          <a:xfrm>
            <a:off x="2168386" y="387296"/>
            <a:ext cx="3321166"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11-  VALEURS UNIQUES</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sp>
        <p:nvSpPr>
          <p:cNvPr id="6" name="ZoneTexte 5"/>
          <p:cNvSpPr txBox="1"/>
          <p:nvPr/>
        </p:nvSpPr>
        <p:spPr>
          <a:xfrm>
            <a:off x="2588180" y="1613064"/>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Data Unique()</a:t>
            </a:r>
          </a:p>
        </p:txBody>
      </p:sp>
      <p:cxnSp>
        <p:nvCxnSpPr>
          <p:cNvPr id="7" name="Connecteur en angle 6"/>
          <p:cNvCxnSpPr/>
          <p:nvPr/>
        </p:nvCxnSpPr>
        <p:spPr>
          <a:xfrm>
            <a:off x="5323886" y="1893190"/>
            <a:ext cx="1917827" cy="585024"/>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7317969" y="2264201"/>
            <a:ext cx="2774943" cy="1015663"/>
          </a:xfrm>
          <a:prstGeom prst="rect">
            <a:avLst/>
          </a:prstGeom>
          <a:noFill/>
          <a:ln>
            <a:noFill/>
          </a:ln>
        </p:spPr>
        <p:txBody>
          <a:bodyPr wrap="square" rtlCol="0">
            <a:spAutoFit/>
          </a:bodyPr>
          <a:lstStyle/>
          <a:p>
            <a:pPr algn="ctr"/>
            <a:r>
              <a:rPr lang="fr-FR" sz="2000" b="1" dirty="0">
                <a:latin typeface="Tw Cen MT" pitchFamily="34" charset="0"/>
              </a:rPr>
              <a:t>CHERCHER LES VALEURS UNIQUES PAR PARAMETRE</a:t>
            </a:r>
          </a:p>
        </p:txBody>
      </p:sp>
      <p:cxnSp>
        <p:nvCxnSpPr>
          <p:cNvPr id="9" name="Connecteur en angle 8"/>
          <p:cNvCxnSpPr/>
          <p:nvPr/>
        </p:nvCxnSpPr>
        <p:spPr>
          <a:xfrm rot="5400000">
            <a:off x="2612373" y="2489783"/>
            <a:ext cx="1540909" cy="964608"/>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 name="Image 10"/>
          <p:cNvPicPr/>
          <p:nvPr/>
        </p:nvPicPr>
        <p:blipFill>
          <a:blip r:embed="rId2"/>
          <a:stretch>
            <a:fillRect/>
          </a:stretch>
        </p:blipFill>
        <p:spPr>
          <a:xfrm>
            <a:off x="2168385" y="3882682"/>
            <a:ext cx="3155499" cy="2560321"/>
          </a:xfrm>
          <a:prstGeom prst="rect">
            <a:avLst/>
          </a:prstGeom>
        </p:spPr>
      </p:pic>
    </p:spTree>
    <p:extLst>
      <p:ext uri="{BB962C8B-B14F-4D97-AF65-F5344CB8AC3E}">
        <p14:creationId xmlns:p14="http://schemas.microsoft.com/office/powerpoint/2010/main" val="1863076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043101" cy="6858001"/>
            <a:chOff x="-892120" y="-1"/>
            <a:chExt cx="1004422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3105798"/>
              <a:ext cx="6858001" cy="6464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	3.	Valeurs manquantes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Rectangle 4"/>
          <p:cNvSpPr/>
          <p:nvPr/>
        </p:nvSpPr>
        <p:spPr>
          <a:xfrm>
            <a:off x="830428" y="387296"/>
            <a:ext cx="5997091"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1-  VISUALISER LES VALEURS MANQUANTES</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cxnSp>
        <p:nvCxnSpPr>
          <p:cNvPr id="7" name="Connecteur en angle 6"/>
          <p:cNvCxnSpPr/>
          <p:nvPr/>
        </p:nvCxnSpPr>
        <p:spPr>
          <a:xfrm>
            <a:off x="6620424" y="1679177"/>
            <a:ext cx="1917827" cy="585024"/>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8043572" y="2413337"/>
            <a:ext cx="2774943" cy="1015663"/>
          </a:xfrm>
          <a:prstGeom prst="rect">
            <a:avLst/>
          </a:prstGeom>
          <a:noFill/>
          <a:ln>
            <a:noFill/>
          </a:ln>
        </p:spPr>
        <p:txBody>
          <a:bodyPr wrap="square" rtlCol="0">
            <a:spAutoFit/>
          </a:bodyPr>
          <a:lstStyle/>
          <a:p>
            <a:pPr algn="ctr"/>
            <a:r>
              <a:rPr lang="fr-FR" sz="2000" b="1" dirty="0">
                <a:latin typeface="Tw Cen MT" pitchFamily="34" charset="0"/>
              </a:rPr>
              <a:t>VALEURS MANQUANTES DE CHAQUE FEATURE</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091" y="1437945"/>
            <a:ext cx="4491333" cy="39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Image 12"/>
          <p:cNvPicPr/>
          <p:nvPr/>
        </p:nvPicPr>
        <p:blipFill>
          <a:blip r:embed="rId3">
            <a:extLst>
              <a:ext uri="{28A0092B-C50C-407E-A947-70E740481C1C}">
                <a14:useLocalDpi xmlns:a14="http://schemas.microsoft.com/office/drawing/2010/main" val="0"/>
              </a:ext>
            </a:extLst>
          </a:blip>
          <a:stretch>
            <a:fillRect/>
          </a:stretch>
        </p:blipFill>
        <p:spPr>
          <a:xfrm>
            <a:off x="1729737" y="2532185"/>
            <a:ext cx="4890687" cy="2813539"/>
          </a:xfrm>
          <a:prstGeom prst="rect">
            <a:avLst/>
          </a:prstGeom>
        </p:spPr>
      </p:pic>
    </p:spTree>
    <p:extLst>
      <p:ext uri="{BB962C8B-B14F-4D97-AF65-F5344CB8AC3E}">
        <p14:creationId xmlns:p14="http://schemas.microsoft.com/office/powerpoint/2010/main" val="2614222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043101" cy="6858001"/>
            <a:chOff x="-892120" y="-1"/>
            <a:chExt cx="1004422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3105798"/>
              <a:ext cx="6858001" cy="6464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	3.	Valeurs manquantes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Rectangle 4"/>
          <p:cNvSpPr/>
          <p:nvPr/>
        </p:nvSpPr>
        <p:spPr>
          <a:xfrm>
            <a:off x="830428" y="387296"/>
            <a:ext cx="5997091"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1-  VISUALISER LES VALEURS MANQUANTES</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cxnSp>
        <p:nvCxnSpPr>
          <p:cNvPr id="6" name="Connecteur en angle 5"/>
          <p:cNvCxnSpPr/>
          <p:nvPr/>
        </p:nvCxnSpPr>
        <p:spPr>
          <a:xfrm>
            <a:off x="6977575" y="1771344"/>
            <a:ext cx="2024910" cy="588328"/>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9168987" y="2067160"/>
            <a:ext cx="2774943" cy="1323439"/>
          </a:xfrm>
          <a:prstGeom prst="rect">
            <a:avLst/>
          </a:prstGeom>
          <a:noFill/>
          <a:ln>
            <a:noFill/>
          </a:ln>
        </p:spPr>
        <p:txBody>
          <a:bodyPr wrap="square" rtlCol="0">
            <a:spAutoFit/>
          </a:bodyPr>
          <a:lstStyle/>
          <a:p>
            <a:pPr algn="ctr"/>
            <a:r>
              <a:rPr lang="fr-FR" sz="2000" b="1" dirty="0">
                <a:latin typeface="Tw Cen MT" pitchFamily="34" charset="0"/>
              </a:rPr>
              <a:t>POURCENTAGE DES VALEURS MANQUANTES DE CHAQUE FEATURE</a:t>
            </a:r>
          </a:p>
        </p:txBody>
      </p:sp>
      <p:pic>
        <p:nvPicPr>
          <p:cNvPr id="10" name="Image 9"/>
          <p:cNvPicPr/>
          <p:nvPr/>
        </p:nvPicPr>
        <p:blipFill>
          <a:blip r:embed="rId2"/>
          <a:stretch>
            <a:fillRect/>
          </a:stretch>
        </p:blipFill>
        <p:spPr>
          <a:xfrm>
            <a:off x="1605279" y="1183017"/>
            <a:ext cx="5222240" cy="1176655"/>
          </a:xfrm>
          <a:prstGeom prst="rect">
            <a:avLst/>
          </a:prstGeom>
        </p:spPr>
      </p:pic>
      <p:pic>
        <p:nvPicPr>
          <p:cNvPr id="12" name="Image 11"/>
          <p:cNvPicPr/>
          <p:nvPr/>
        </p:nvPicPr>
        <p:blipFill>
          <a:blip r:embed="rId3"/>
          <a:stretch>
            <a:fillRect/>
          </a:stretch>
        </p:blipFill>
        <p:spPr>
          <a:xfrm>
            <a:off x="2229310" y="2546252"/>
            <a:ext cx="6098764" cy="4121895"/>
          </a:xfrm>
          <a:prstGeom prst="rect">
            <a:avLst/>
          </a:prstGeom>
        </p:spPr>
      </p:pic>
    </p:spTree>
    <p:extLst>
      <p:ext uri="{BB962C8B-B14F-4D97-AF65-F5344CB8AC3E}">
        <p14:creationId xmlns:p14="http://schemas.microsoft.com/office/powerpoint/2010/main" val="1945600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043101" cy="6858001"/>
            <a:chOff x="-892120" y="-1"/>
            <a:chExt cx="1004422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3105798"/>
              <a:ext cx="6858001" cy="6464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	3.	Valeurs manquantes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Rectangle 4"/>
          <p:cNvSpPr/>
          <p:nvPr/>
        </p:nvSpPr>
        <p:spPr>
          <a:xfrm>
            <a:off x="1038317" y="387296"/>
            <a:ext cx="6356164"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2-  REMPLISSAGE DES VALEURS MANQUANTES</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sp>
        <p:nvSpPr>
          <p:cNvPr id="10" name="ZoneTexte 9"/>
          <p:cNvSpPr txBox="1"/>
          <p:nvPr/>
        </p:nvSpPr>
        <p:spPr>
          <a:xfrm>
            <a:off x="1275976" y="1884214"/>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EFFACER</a:t>
            </a:r>
          </a:p>
        </p:txBody>
      </p:sp>
      <p:sp>
        <p:nvSpPr>
          <p:cNvPr id="11" name="ZoneTexte 10"/>
          <p:cNvSpPr txBox="1"/>
          <p:nvPr/>
        </p:nvSpPr>
        <p:spPr>
          <a:xfrm>
            <a:off x="5129582" y="1914606"/>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MOYENNE </a:t>
            </a:r>
          </a:p>
        </p:txBody>
      </p:sp>
      <p:sp>
        <p:nvSpPr>
          <p:cNvPr id="12" name="ZoneTexte 11"/>
          <p:cNvSpPr txBox="1"/>
          <p:nvPr/>
        </p:nvSpPr>
        <p:spPr>
          <a:xfrm>
            <a:off x="8646666" y="1914606"/>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MAX ET MIN </a:t>
            </a:r>
          </a:p>
        </p:txBody>
      </p:sp>
      <p:sp>
        <p:nvSpPr>
          <p:cNvPr id="13" name="Ellipse 12"/>
          <p:cNvSpPr/>
          <p:nvPr/>
        </p:nvSpPr>
        <p:spPr>
          <a:xfrm>
            <a:off x="4784923" y="1558987"/>
            <a:ext cx="3249637" cy="1111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p:nvPr/>
        </p:nvPicPr>
        <p:blipFill>
          <a:blip r:embed="rId3"/>
          <a:stretch>
            <a:fillRect/>
          </a:stretch>
        </p:blipFill>
        <p:spPr>
          <a:xfrm>
            <a:off x="2708608" y="3569677"/>
            <a:ext cx="7187444" cy="1143000"/>
          </a:xfrm>
          <a:prstGeom prst="rect">
            <a:avLst/>
          </a:prstGeom>
        </p:spPr>
      </p:pic>
      <p:cxnSp>
        <p:nvCxnSpPr>
          <p:cNvPr id="16" name="Connecteur droit avec flèche 15"/>
          <p:cNvCxnSpPr/>
          <p:nvPr/>
        </p:nvCxnSpPr>
        <p:spPr>
          <a:xfrm>
            <a:off x="6302330" y="2813538"/>
            <a:ext cx="0" cy="33762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6328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9230553" y="0"/>
            <a:ext cx="10043101" cy="6858001"/>
            <a:chOff x="-892120" y="-1"/>
            <a:chExt cx="10044228" cy="6858001"/>
          </a:xfrm>
          <a:solidFill>
            <a:schemeClr val="bg1">
              <a:lumMod val="65000"/>
            </a:schemeClr>
          </a:solidFill>
        </p:grpSpPr>
        <p:sp>
          <p:nvSpPr>
            <p:cNvPr id="3" name="Rectangle 2"/>
            <p:cNvSpPr/>
            <p:nvPr/>
          </p:nvSpPr>
          <p:spPr>
            <a:xfrm>
              <a:off x="-892120" y="-1"/>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4" name="TextBox 45"/>
            <p:cNvSpPr txBox="1">
              <a:spLocks noChangeArrowheads="1"/>
            </p:cNvSpPr>
            <p:nvPr/>
          </p:nvSpPr>
          <p:spPr bwMode="auto">
            <a:xfrm rot="16200000">
              <a:off x="5399905" y="3105798"/>
              <a:ext cx="6858001" cy="6464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altLang="fr-FR" sz="3600" b="1" dirty="0">
                  <a:ln w="0"/>
                  <a:solidFill>
                    <a:schemeClr val="bg1"/>
                  </a:solidFill>
                  <a:effectLst>
                    <a:outerShdw blurRad="38100" dist="19050" dir="2700000" algn="tl" rotWithShape="0">
                      <a:schemeClr val="dk1">
                        <a:alpha val="40000"/>
                      </a:schemeClr>
                    </a:outerShdw>
                  </a:effectLst>
                  <a:latin typeface="Tw Cen MT" pitchFamily="34" charset="0"/>
                </a:rPr>
                <a:t>	3.	Valeurs manquantes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5" name="Rectangle 4"/>
          <p:cNvSpPr/>
          <p:nvPr/>
        </p:nvSpPr>
        <p:spPr>
          <a:xfrm>
            <a:off x="1038317" y="387296"/>
            <a:ext cx="6356164" cy="646331"/>
          </a:xfrm>
          <a:prstGeom prst="rect">
            <a:avLst/>
          </a:prstGeom>
        </p:spPr>
        <p:txBody>
          <a:bodyPr wrap="none">
            <a:spAutoFit/>
          </a:bodyPr>
          <a:lstStyle/>
          <a:p>
            <a:pPr lvl="0" algn="just">
              <a:lnSpc>
                <a:spcPct val="150000"/>
              </a:lnSpc>
              <a:buClr>
                <a:srgbClr val="2F5496"/>
              </a:buClr>
              <a:buSzPts val="1600"/>
            </a:pPr>
            <a:r>
              <a:rPr lang="fr-CA" sz="2400" b="1"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rPr>
              <a:t> 2-  REMPLISSAGE DES VALEURS MANQUANTES</a:t>
            </a:r>
            <a:endParaRPr lang="fr-FR" sz="2400" dirty="0">
              <a:solidFill>
                <a:schemeClr val="tx1">
                  <a:lumMod val="65000"/>
                  <a:lumOff val="35000"/>
                </a:schemeClr>
              </a:solidFill>
              <a:effectLst>
                <a:outerShdw blurRad="38100" dist="38100" dir="2700000" algn="tl">
                  <a:srgbClr val="000000">
                    <a:alpha val="43137"/>
                  </a:srgbClr>
                </a:outerShdw>
              </a:effectLst>
              <a:latin typeface="Tw Cen MT" panose="020B0602020104020603" pitchFamily="34" charset="0"/>
              <a:ea typeface="Times New Roman" panose="02020603050405020304" pitchFamily="18" charset="0"/>
            </a:endParaRP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559" y="2794855"/>
            <a:ext cx="3803542" cy="270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ZoneTexte 13"/>
          <p:cNvSpPr txBox="1"/>
          <p:nvPr/>
        </p:nvSpPr>
        <p:spPr>
          <a:xfrm>
            <a:off x="1275976" y="1884214"/>
            <a:ext cx="2560320" cy="400110"/>
          </a:xfrm>
          <a:prstGeom prst="rect">
            <a:avLst/>
          </a:prstGeom>
          <a:noFill/>
          <a:ln>
            <a:solidFill>
              <a:srgbClr val="FF0000"/>
            </a:solidFill>
          </a:ln>
        </p:spPr>
        <p:txBody>
          <a:bodyPr wrap="square" rtlCol="0">
            <a:spAutoFit/>
          </a:bodyPr>
          <a:lstStyle/>
          <a:p>
            <a:pPr algn="ctr"/>
            <a:r>
              <a:rPr lang="fr-FR" sz="2000" b="1" dirty="0">
                <a:latin typeface="Tw Cen MT" pitchFamily="34" charset="0"/>
              </a:rPr>
              <a:t>Data.isnull().</a:t>
            </a:r>
            <a:r>
              <a:rPr lang="fr-FR" sz="2000" b="1" dirty="0" err="1">
                <a:latin typeface="Tw Cen MT" pitchFamily="34" charset="0"/>
              </a:rPr>
              <a:t>sum</a:t>
            </a:r>
            <a:r>
              <a:rPr lang="fr-FR" sz="2000" b="1" dirty="0">
                <a:latin typeface="Tw Cen MT" pitchFamily="34" charset="0"/>
              </a:rPr>
              <a:t>() </a:t>
            </a:r>
          </a:p>
        </p:txBody>
      </p:sp>
      <p:cxnSp>
        <p:nvCxnSpPr>
          <p:cNvPr id="13" name="Connecteur en angle 12"/>
          <p:cNvCxnSpPr/>
          <p:nvPr/>
        </p:nvCxnSpPr>
        <p:spPr>
          <a:xfrm>
            <a:off x="3263705" y="2532185"/>
            <a:ext cx="2588455" cy="1350498"/>
          </a:xfrm>
          <a:prstGeom prst="bentConnector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8159330" y="2132075"/>
            <a:ext cx="3956010" cy="400110"/>
          </a:xfrm>
          <a:prstGeom prst="rect">
            <a:avLst/>
          </a:prstGeom>
          <a:noFill/>
        </p:spPr>
        <p:txBody>
          <a:bodyPr wrap="square" rtlCol="0">
            <a:spAutoFit/>
          </a:bodyPr>
          <a:lstStyle/>
          <a:p>
            <a:r>
              <a:rPr lang="fr-FR" sz="2000" b="1" dirty="0">
                <a:solidFill>
                  <a:srgbClr val="FF0000"/>
                </a:solidFill>
                <a:latin typeface="Tw Cen MT" pitchFamily="34" charset="0"/>
              </a:rPr>
              <a:t>0 valeurs manquantes !!!!!!</a:t>
            </a:r>
          </a:p>
        </p:txBody>
      </p:sp>
    </p:spTree>
    <p:extLst>
      <p:ext uri="{BB962C8B-B14F-4D97-AF65-F5344CB8AC3E}">
        <p14:creationId xmlns:p14="http://schemas.microsoft.com/office/powerpoint/2010/main" val="2690144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104"/>
          <p:cNvSpPr/>
          <p:nvPr/>
        </p:nvSpPr>
        <p:spPr>
          <a:xfrm rot="16200000">
            <a:off x="4870541" y="-1270190"/>
            <a:ext cx="2368188" cy="9235438"/>
          </a:xfrm>
          <a:prstGeom prst="round2SameRect">
            <a:avLst>
              <a:gd name="adj1" fmla="val 12063"/>
              <a:gd name="adj2" fmla="val 614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r>
              <a:rPr lang="fr-FR" sz="5400" b="1" dirty="0">
                <a:latin typeface="Tw Cen MT" pitchFamily="34" charset="0"/>
                <a:cs typeface="Arial" panose="020B0604020202020204" pitchFamily="34" charset="0"/>
              </a:rPr>
              <a:t>Présentation de la problématique</a:t>
            </a:r>
          </a:p>
        </p:txBody>
      </p:sp>
    </p:spTree>
    <p:extLst>
      <p:ext uri="{BB962C8B-B14F-4D97-AF65-F5344CB8AC3E}">
        <p14:creationId xmlns:p14="http://schemas.microsoft.com/office/powerpoint/2010/main" val="16423328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104"/>
          <p:cNvSpPr/>
          <p:nvPr/>
        </p:nvSpPr>
        <p:spPr>
          <a:xfrm rot="16200000">
            <a:off x="4911906" y="-1188719"/>
            <a:ext cx="2368188" cy="9235438"/>
          </a:xfrm>
          <a:prstGeom prst="round2SameRect">
            <a:avLst>
              <a:gd name="adj1" fmla="val 12063"/>
              <a:gd name="adj2" fmla="val 614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endParaRPr lang="fr-FR" sz="5400" b="1" dirty="0">
              <a:latin typeface="Tw Cen MT" pitchFamily="34" charset="0"/>
              <a:cs typeface="Arial" panose="020B0604020202020204" pitchFamily="34" charset="0"/>
            </a:endParaRPr>
          </a:p>
          <a:p>
            <a:pPr algn="ctr"/>
            <a:r>
              <a:rPr lang="fr-FR" sz="5400" b="1" dirty="0">
                <a:latin typeface="Tw Cen MT" pitchFamily="34" charset="0"/>
                <a:cs typeface="Arial" panose="020B0604020202020204" pitchFamily="34" charset="0"/>
              </a:rPr>
              <a:t>Application des méthodes sur la base de données </a:t>
            </a:r>
          </a:p>
          <a:p>
            <a:pPr algn="ctr"/>
            <a:endParaRPr lang="fr-FR" sz="5400" b="1" dirty="0">
              <a:latin typeface="Tw Cen MT" pitchFamily="34" charset="0"/>
              <a:cs typeface="Arial" panose="020B0604020202020204" pitchFamily="34" charset="0"/>
            </a:endParaRPr>
          </a:p>
        </p:txBody>
      </p:sp>
    </p:spTree>
    <p:extLst>
      <p:ext uri="{BB962C8B-B14F-4D97-AF65-F5344CB8AC3E}">
        <p14:creationId xmlns:p14="http://schemas.microsoft.com/office/powerpoint/2010/main" val="1857162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3" name="Rectangle 2">
            <a:extLst>
              <a:ext uri="{FF2B5EF4-FFF2-40B4-BE49-F238E27FC236}">
                <a16:creationId xmlns:a16="http://schemas.microsoft.com/office/drawing/2014/main" id="{A18639A8-2242-4457-AEEF-5B8060D14A43}"/>
              </a:ext>
            </a:extLst>
          </p:cNvPr>
          <p:cNvSpPr/>
          <p:nvPr/>
        </p:nvSpPr>
        <p:spPr>
          <a:xfrm>
            <a:off x="1165759" y="2470539"/>
            <a:ext cx="5392615" cy="89681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3200" b="1" dirty="0">
                <a:solidFill>
                  <a:srgbClr val="002060"/>
                </a:solidFill>
                <a:latin typeface="Tw Cen MT" panose="020B0602020104020603" pitchFamily="34" charset="0"/>
              </a:rPr>
              <a:t>Séparation des données</a:t>
            </a:r>
            <a:endParaRPr lang="en-AE" sz="3200" b="1" i="1" dirty="0">
              <a:solidFill>
                <a:srgbClr val="002060"/>
              </a:solidFill>
              <a:latin typeface="Tw Cen MT" panose="020B0602020104020603" pitchFamily="34" charset="0"/>
            </a:endParaRPr>
          </a:p>
        </p:txBody>
      </p:sp>
      <p:pic>
        <p:nvPicPr>
          <p:cNvPr id="34" name="Picture 33">
            <a:extLst>
              <a:ext uri="{FF2B5EF4-FFF2-40B4-BE49-F238E27FC236}">
                <a16:creationId xmlns:a16="http://schemas.microsoft.com/office/drawing/2014/main" id="{DCE06F65-8AF7-4B70-834F-47D5F1093D44}"/>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495" t="8899" r="31531" b="69743"/>
          <a:stretch>
            <a:fillRect/>
          </a:stretch>
        </p:blipFill>
        <p:spPr bwMode="auto">
          <a:xfrm>
            <a:off x="4231869" y="4043295"/>
            <a:ext cx="6167772" cy="896815"/>
          </a:xfrm>
          <a:prstGeom prst="rect">
            <a:avLst/>
          </a:prstGeom>
          <a:noFill/>
          <a:ln>
            <a:noFill/>
          </a:ln>
        </p:spPr>
      </p:pic>
      <p:cxnSp>
        <p:nvCxnSpPr>
          <p:cNvPr id="5" name="Straight Connector 4">
            <a:extLst>
              <a:ext uri="{FF2B5EF4-FFF2-40B4-BE49-F238E27FC236}">
                <a16:creationId xmlns:a16="http://schemas.microsoft.com/office/drawing/2014/main" id="{F1227423-2E42-4D99-997A-01018FE5C6B8}"/>
              </a:ext>
            </a:extLst>
          </p:cNvPr>
          <p:cNvCxnSpPr/>
          <p:nvPr/>
        </p:nvCxnSpPr>
        <p:spPr>
          <a:xfrm>
            <a:off x="2887579" y="3367354"/>
            <a:ext cx="0" cy="1024068"/>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C353AC89-4F4B-4463-BE54-7CEDBF9FD679}"/>
              </a:ext>
            </a:extLst>
          </p:cNvPr>
          <p:cNvCxnSpPr>
            <a:cxnSpLocks/>
          </p:cNvCxnSpPr>
          <p:nvPr/>
        </p:nvCxnSpPr>
        <p:spPr>
          <a:xfrm>
            <a:off x="2887579" y="4391421"/>
            <a:ext cx="134429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7D09593-7707-4F0B-9EFE-BB53DB5BA595}"/>
              </a:ext>
            </a:extLst>
          </p:cNvPr>
          <p:cNvSpPr/>
          <p:nvPr/>
        </p:nvSpPr>
        <p:spPr>
          <a:xfrm>
            <a:off x="7467877" y="2411114"/>
            <a:ext cx="3673087" cy="1015663"/>
          </a:xfrm>
          <a:prstGeom prst="rect">
            <a:avLst/>
          </a:prstGeom>
        </p:spPr>
        <p:txBody>
          <a:bodyPr wrap="square">
            <a:spAutoFit/>
          </a:bodyPr>
          <a:lstStyle/>
          <a:p>
            <a:pPr algn="just"/>
            <a:r>
              <a:rPr lang="fr-FR" sz="2000" b="1" dirty="0">
                <a:solidFill>
                  <a:srgbClr val="000000"/>
                </a:solidFill>
                <a:latin typeface="Tw Cen MT" panose="020B0602020104020603" pitchFamily="34" charset="0"/>
                <a:ea typeface="Meiryo" panose="020B0604030504040204" pitchFamily="34" charset="-128"/>
                <a:cs typeface="Arial" panose="020B0604020202020204" pitchFamily="34" charset="0"/>
              </a:rPr>
              <a:t>Séparer les variables (features) X de la variable Y (Target ou label)(Potabilité)</a:t>
            </a:r>
            <a:endParaRPr lang="en-AE" sz="2000" b="1" dirty="0">
              <a:latin typeface="Tw Cen MT" panose="020B0602020104020603" pitchFamily="34" charset="0"/>
            </a:endParaRPr>
          </a:p>
        </p:txBody>
      </p:sp>
      <p:cxnSp>
        <p:nvCxnSpPr>
          <p:cNvPr id="13" name="Straight Arrow Connector 12">
            <a:extLst>
              <a:ext uri="{FF2B5EF4-FFF2-40B4-BE49-F238E27FC236}">
                <a16:creationId xmlns:a16="http://schemas.microsoft.com/office/drawing/2014/main" id="{99D7F591-0941-424C-8C81-D1E7E00C2D68}"/>
              </a:ext>
            </a:extLst>
          </p:cNvPr>
          <p:cNvCxnSpPr>
            <a:stCxn id="3" idx="3"/>
          </p:cNvCxnSpPr>
          <p:nvPr/>
        </p:nvCxnSpPr>
        <p:spPr>
          <a:xfrm flipV="1">
            <a:off x="6558374" y="2918946"/>
            <a:ext cx="90120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38B4A6B2-E4B6-4194-B547-EDCE66501E3D}"/>
              </a:ext>
            </a:extLst>
          </p:cNvPr>
          <p:cNvSpPr/>
          <p:nvPr/>
        </p:nvSpPr>
        <p:spPr>
          <a:xfrm>
            <a:off x="2887579" y="761416"/>
            <a:ext cx="7108228" cy="584775"/>
          </a:xfrm>
          <a:prstGeom prst="rect">
            <a:avLst/>
          </a:prstGeom>
        </p:spPr>
        <p:txBody>
          <a:bodyPr wrap="none">
            <a:spAutoFit/>
          </a:bodyPr>
          <a:lstStyle/>
          <a:p>
            <a:r>
              <a:rPr lang="fr-FR" sz="3200" b="1" dirty="0">
                <a:solidFill>
                  <a:srgbClr val="002060"/>
                </a:solidFill>
                <a:latin typeface="Tw Cen MT" pitchFamily="34" charset="0"/>
                <a:cs typeface="Arial" panose="020B0604020202020204" pitchFamily="34" charset="0"/>
              </a:rPr>
              <a:t>Etapes communes entre les 3 méthodes :</a:t>
            </a:r>
          </a:p>
        </p:txBody>
      </p:sp>
      <p:pic>
        <p:nvPicPr>
          <p:cNvPr id="47106" name="Picture 2" descr="Ensemble De Nombres.Des Icônes Colorées Avec Des Nombres Isolés Sur Fond  Blanc Clip Art Libres De Droits , Vecteurs Et Illustration. Image 72918198.">
            <a:extLst>
              <a:ext uri="{FF2B5EF4-FFF2-40B4-BE49-F238E27FC236}">
                <a16:creationId xmlns:a16="http://schemas.microsoft.com/office/drawing/2014/main" id="{80B2E1E6-0641-42D4-870C-C022E6FDED0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25" t="5848" r="72643" b="64842"/>
          <a:stretch/>
        </p:blipFill>
        <p:spPr bwMode="auto">
          <a:xfrm>
            <a:off x="902061" y="1294120"/>
            <a:ext cx="1076015" cy="117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50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41419" y="0"/>
            <a:ext cx="9959975"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15" name="TextBox 45">
            <a:extLst>
              <a:ext uri="{FF2B5EF4-FFF2-40B4-BE49-F238E27FC236}">
                <a16:creationId xmlns:a16="http://schemas.microsoft.com/office/drawing/2014/main" id="{70B1CF67-7C6E-4114-9DB6-11571D61FD8C}"/>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22" name="Rectangle 21">
            <a:extLst>
              <a:ext uri="{FF2B5EF4-FFF2-40B4-BE49-F238E27FC236}">
                <a16:creationId xmlns:a16="http://schemas.microsoft.com/office/drawing/2014/main" id="{D669FEF2-C309-4EAE-80F5-863A57A9AA5A}"/>
              </a:ext>
            </a:extLst>
          </p:cNvPr>
          <p:cNvSpPr/>
          <p:nvPr/>
        </p:nvSpPr>
        <p:spPr>
          <a:xfrm>
            <a:off x="1502643" y="1973950"/>
            <a:ext cx="5037215" cy="89681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800" b="1" dirty="0">
                <a:solidFill>
                  <a:srgbClr val="002060"/>
                </a:solidFill>
              </a:rPr>
              <a:t>Importation des standardscaler vers l’échelle de performance</a:t>
            </a:r>
            <a:endParaRPr lang="en-AE" sz="2800" b="1" i="1" dirty="0"/>
          </a:p>
        </p:txBody>
      </p:sp>
      <p:sp>
        <p:nvSpPr>
          <p:cNvPr id="3" name="Rectangle 2">
            <a:extLst>
              <a:ext uri="{FF2B5EF4-FFF2-40B4-BE49-F238E27FC236}">
                <a16:creationId xmlns:a16="http://schemas.microsoft.com/office/drawing/2014/main" id="{40BCCAF5-1C41-4539-89A7-E39F881A25D2}"/>
              </a:ext>
            </a:extLst>
          </p:cNvPr>
          <p:cNvSpPr/>
          <p:nvPr/>
        </p:nvSpPr>
        <p:spPr>
          <a:xfrm>
            <a:off x="6411521" y="440783"/>
            <a:ext cx="5037214" cy="6776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dirty="0">
                <a:solidFill>
                  <a:srgbClr val="002060"/>
                </a:solidFill>
              </a:rPr>
              <a:t>Standardscaler</a:t>
            </a:r>
            <a:endParaRPr lang="en-AE" sz="2400" b="1" dirty="0">
              <a:solidFill>
                <a:srgbClr val="002060"/>
              </a:solidFill>
            </a:endParaRPr>
          </a:p>
        </p:txBody>
      </p:sp>
      <p:sp>
        <p:nvSpPr>
          <p:cNvPr id="23" name="Rectangle 22">
            <a:extLst>
              <a:ext uri="{FF2B5EF4-FFF2-40B4-BE49-F238E27FC236}">
                <a16:creationId xmlns:a16="http://schemas.microsoft.com/office/drawing/2014/main" id="{1C6C2B99-46A8-4001-9F30-83E2456DFEBD}"/>
              </a:ext>
            </a:extLst>
          </p:cNvPr>
          <p:cNvSpPr/>
          <p:nvPr/>
        </p:nvSpPr>
        <p:spPr>
          <a:xfrm>
            <a:off x="6564642" y="3300133"/>
            <a:ext cx="5037214" cy="6776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dirty="0">
                <a:solidFill>
                  <a:srgbClr val="002060"/>
                </a:solidFill>
              </a:rPr>
              <a:t>fit_transform ()</a:t>
            </a:r>
            <a:endParaRPr lang="en-AE" sz="2400" b="1" dirty="0">
              <a:solidFill>
                <a:srgbClr val="002060"/>
              </a:solidFill>
            </a:endParaRPr>
          </a:p>
        </p:txBody>
      </p:sp>
      <p:cxnSp>
        <p:nvCxnSpPr>
          <p:cNvPr id="24" name="Straight Connector 23">
            <a:extLst>
              <a:ext uri="{FF2B5EF4-FFF2-40B4-BE49-F238E27FC236}">
                <a16:creationId xmlns:a16="http://schemas.microsoft.com/office/drawing/2014/main" id="{4EDEAA17-DB68-4835-9104-DABF59F8FA46}"/>
              </a:ext>
            </a:extLst>
          </p:cNvPr>
          <p:cNvCxnSpPr>
            <a:cxnSpLocks/>
            <a:stCxn id="3" idx="1"/>
            <a:endCxn id="22" idx="0"/>
          </p:cNvCxnSpPr>
          <p:nvPr/>
        </p:nvCxnSpPr>
        <p:spPr>
          <a:xfrm flipH="1">
            <a:off x="4021251" y="779609"/>
            <a:ext cx="2390270" cy="1194341"/>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EB7FDB1C-B5DF-4C55-BEE7-416EE0B3ECDD}"/>
              </a:ext>
            </a:extLst>
          </p:cNvPr>
          <p:cNvCxnSpPr>
            <a:cxnSpLocks/>
            <a:stCxn id="23" idx="1"/>
            <a:endCxn id="22" idx="2"/>
          </p:cNvCxnSpPr>
          <p:nvPr/>
        </p:nvCxnSpPr>
        <p:spPr>
          <a:xfrm flipH="1" flipV="1">
            <a:off x="4021251" y="2870765"/>
            <a:ext cx="2543391" cy="768194"/>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BAB57CB6-ECD9-4228-95D3-D836350ED7AA}"/>
              </a:ext>
            </a:extLst>
          </p:cNvPr>
          <p:cNvCxnSpPr/>
          <p:nvPr/>
        </p:nvCxnSpPr>
        <p:spPr>
          <a:xfrm>
            <a:off x="3999890" y="2870765"/>
            <a:ext cx="0" cy="1024068"/>
          </a:xfrm>
          <a:prstGeom prst="line">
            <a:avLst/>
          </a:prstGeom>
        </p:spPr>
        <p:style>
          <a:lnRef idx="3">
            <a:schemeClr val="dk1"/>
          </a:lnRef>
          <a:fillRef idx="0">
            <a:schemeClr val="dk1"/>
          </a:fillRef>
          <a:effectRef idx="2">
            <a:schemeClr val="dk1"/>
          </a:effectRef>
          <a:fontRef idx="minor">
            <a:schemeClr val="tx1"/>
          </a:fontRef>
        </p:style>
      </p:cxnSp>
      <p:pic>
        <p:nvPicPr>
          <p:cNvPr id="30" name="Picture 29">
            <a:extLst>
              <a:ext uri="{FF2B5EF4-FFF2-40B4-BE49-F238E27FC236}">
                <a16:creationId xmlns:a16="http://schemas.microsoft.com/office/drawing/2014/main" id="{0B42F2CB-2CCF-4666-B3A2-9BA0268B8C69}"/>
              </a:ext>
            </a:extLst>
          </p:cNvPr>
          <p:cNvPicPr/>
          <p:nvPr/>
        </p:nvPicPr>
        <p:blipFill rotWithShape="1">
          <a:blip r:embed="rId3">
            <a:extLst>
              <a:ext uri="{28A0092B-C50C-407E-A947-70E740481C1C}">
                <a14:useLocalDpi xmlns:a14="http://schemas.microsoft.com/office/drawing/2010/main" val="0"/>
              </a:ext>
            </a:extLst>
          </a:blip>
          <a:srcRect l="333" t="33821" r="33525" b="50520"/>
          <a:stretch/>
        </p:blipFill>
        <p:spPr bwMode="auto">
          <a:xfrm>
            <a:off x="1566525" y="3894833"/>
            <a:ext cx="4909450" cy="1024069"/>
          </a:xfrm>
          <a:prstGeom prst="rect">
            <a:avLst/>
          </a:prstGeom>
          <a:noFill/>
          <a:ln>
            <a:noFill/>
          </a:ln>
          <a:extLst>
            <a:ext uri="{53640926-AAD7-44D8-BBD7-CCE9431645EC}">
              <a14:shadowObscured xmlns:a14="http://schemas.microsoft.com/office/drawing/2010/main"/>
            </a:ext>
          </a:extLst>
        </p:spPr>
      </p:pic>
      <p:cxnSp>
        <p:nvCxnSpPr>
          <p:cNvPr id="31" name="Straight Arrow Connector 30">
            <a:extLst>
              <a:ext uri="{FF2B5EF4-FFF2-40B4-BE49-F238E27FC236}">
                <a16:creationId xmlns:a16="http://schemas.microsoft.com/office/drawing/2014/main" id="{D1B226FB-ECA2-4201-8196-974FF1D89EE2}"/>
              </a:ext>
            </a:extLst>
          </p:cNvPr>
          <p:cNvCxnSpPr>
            <a:cxnSpLocks/>
          </p:cNvCxnSpPr>
          <p:nvPr/>
        </p:nvCxnSpPr>
        <p:spPr>
          <a:xfrm flipH="1">
            <a:off x="8929489" y="1118435"/>
            <a:ext cx="1277" cy="6898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2B5F229A-1FA2-483C-B89E-36781242B17E}"/>
              </a:ext>
            </a:extLst>
          </p:cNvPr>
          <p:cNvCxnSpPr>
            <a:cxnSpLocks/>
          </p:cNvCxnSpPr>
          <p:nvPr/>
        </p:nvCxnSpPr>
        <p:spPr>
          <a:xfrm flipH="1">
            <a:off x="9058464" y="3983515"/>
            <a:ext cx="1" cy="5607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Rectangle 34">
            <a:extLst>
              <a:ext uri="{FF2B5EF4-FFF2-40B4-BE49-F238E27FC236}">
                <a16:creationId xmlns:a16="http://schemas.microsoft.com/office/drawing/2014/main" id="{8B809030-926F-40C5-8E3E-8A697E68A051}"/>
              </a:ext>
            </a:extLst>
          </p:cNvPr>
          <p:cNvSpPr/>
          <p:nvPr/>
        </p:nvSpPr>
        <p:spPr>
          <a:xfrm>
            <a:off x="6994249" y="1819092"/>
            <a:ext cx="4128431" cy="914609"/>
          </a:xfrm>
          <a:prstGeom prst="rect">
            <a:avLst/>
          </a:prstGeom>
        </p:spPr>
        <p:txBody>
          <a:bodyPr wrap="square">
            <a:spAutoFit/>
          </a:bodyPr>
          <a:lstStyle/>
          <a:p>
            <a:pPr algn="just">
              <a:lnSpc>
                <a:spcPct val="115000"/>
              </a:lnSpc>
              <a:spcAft>
                <a:spcPts val="0"/>
              </a:spcAft>
            </a:pPr>
            <a:r>
              <a:rPr lang="fr-FR" sz="2400" dirty="0">
                <a:solidFill>
                  <a:srgbClr val="000000"/>
                </a:solidFill>
                <a:latin typeface="Tw Cen MT" panose="020B0602020104020603" pitchFamily="34" charset="0"/>
                <a:ea typeface="Meiryo" panose="020B0604030504040204" pitchFamily="34" charset="-128"/>
                <a:cs typeface="Arial" panose="020B0604020202020204" pitchFamily="34" charset="0"/>
              </a:rPr>
              <a:t>Recalibre les données pour des répartitions normales.</a:t>
            </a:r>
            <a:endParaRPr lang="en-AE" sz="2400" dirty="0">
              <a:effectLst/>
              <a:latin typeface="Tw Cen MT" panose="020B0602020104020603" pitchFamily="34" charset="0"/>
              <a:ea typeface="Meiryo" panose="020B0604030504040204" pitchFamily="34" charset="-128"/>
              <a:cs typeface="Arial" panose="020B0604020202020204" pitchFamily="34" charset="0"/>
            </a:endParaRPr>
          </a:p>
        </p:txBody>
      </p:sp>
      <p:sp>
        <p:nvSpPr>
          <p:cNvPr id="36" name="Rectangle 35">
            <a:extLst>
              <a:ext uri="{FF2B5EF4-FFF2-40B4-BE49-F238E27FC236}">
                <a16:creationId xmlns:a16="http://schemas.microsoft.com/office/drawing/2014/main" id="{0C3DE4FA-FC06-48BA-96A3-E4CC81DBFFD9}"/>
              </a:ext>
            </a:extLst>
          </p:cNvPr>
          <p:cNvSpPr/>
          <p:nvPr/>
        </p:nvSpPr>
        <p:spPr>
          <a:xfrm>
            <a:off x="6750926" y="4468308"/>
            <a:ext cx="4850930" cy="2308324"/>
          </a:xfrm>
          <a:prstGeom prst="rect">
            <a:avLst/>
          </a:prstGeom>
        </p:spPr>
        <p:txBody>
          <a:bodyPr wrap="square">
            <a:spAutoFit/>
          </a:bodyPr>
          <a:lstStyle/>
          <a:p>
            <a:pPr algn="just"/>
            <a:r>
              <a:rPr lang="fr-FR" sz="2400" dirty="0">
                <a:solidFill>
                  <a:srgbClr val="000000"/>
                </a:solidFill>
                <a:latin typeface="Tw Cen MT" panose="020B0602020104020603" pitchFamily="34" charset="0"/>
                <a:ea typeface="Meiryo" panose="020B0604030504040204" pitchFamily="34" charset="-128"/>
                <a:cs typeface="Arial" panose="020B0604020202020204" pitchFamily="34" charset="0"/>
              </a:rPr>
              <a:t>Utilisée sur les données d'apprentissage afin que nous puissions mettre à l'échelle les données d'apprentissage et également apprendre les paramètres d'échelle de ces données. </a:t>
            </a:r>
            <a:endParaRPr lang="en-AE" sz="2400" dirty="0">
              <a:latin typeface="Tw Cen MT" panose="020B0602020104020603" pitchFamily="34" charset="0"/>
            </a:endParaRPr>
          </a:p>
        </p:txBody>
      </p:sp>
      <p:pic>
        <p:nvPicPr>
          <p:cNvPr id="46082" name="Picture 2" descr="Ensemble De Nombres.Des Icônes Colorées Avec Des Nombres Isolés Sur Fond  Blanc Clip Art Libres De Droits , Vecteurs Et Illustration. Image 72918198.">
            <a:extLst>
              <a:ext uri="{FF2B5EF4-FFF2-40B4-BE49-F238E27FC236}">
                <a16:creationId xmlns:a16="http://schemas.microsoft.com/office/drawing/2014/main" id="{EBCB62BE-1B1E-4A67-BD6A-E07E137217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879" t="6427" r="50000" b="67485"/>
          <a:stretch/>
        </p:blipFill>
        <p:spPr bwMode="auto">
          <a:xfrm>
            <a:off x="1301284" y="640891"/>
            <a:ext cx="1230011" cy="120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853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3" name="Rectangle 2">
            <a:extLst>
              <a:ext uri="{FF2B5EF4-FFF2-40B4-BE49-F238E27FC236}">
                <a16:creationId xmlns:a16="http://schemas.microsoft.com/office/drawing/2014/main" id="{A18639A8-2242-4457-AEEF-5B8060D14A43}"/>
              </a:ext>
            </a:extLst>
          </p:cNvPr>
          <p:cNvSpPr/>
          <p:nvPr/>
        </p:nvSpPr>
        <p:spPr>
          <a:xfrm>
            <a:off x="1165759" y="2216756"/>
            <a:ext cx="5392615" cy="89681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3200" b="1" dirty="0">
                <a:solidFill>
                  <a:srgbClr val="002060"/>
                </a:solidFill>
                <a:latin typeface="Tw Cen MT" panose="020B0602020104020603" pitchFamily="34" charset="0"/>
              </a:rPr>
              <a:t>Entraînement du modèle </a:t>
            </a:r>
            <a:endParaRPr lang="en-AE" sz="3200" b="1" i="1" dirty="0">
              <a:solidFill>
                <a:srgbClr val="002060"/>
              </a:solidFill>
              <a:latin typeface="Tw Cen MT" panose="020B0602020104020603" pitchFamily="34" charset="0"/>
            </a:endParaRPr>
          </a:p>
        </p:txBody>
      </p:sp>
      <p:cxnSp>
        <p:nvCxnSpPr>
          <p:cNvPr id="5" name="Straight Connector 4">
            <a:extLst>
              <a:ext uri="{FF2B5EF4-FFF2-40B4-BE49-F238E27FC236}">
                <a16:creationId xmlns:a16="http://schemas.microsoft.com/office/drawing/2014/main" id="{F1227423-2E42-4D99-997A-01018FE5C6B8}"/>
              </a:ext>
            </a:extLst>
          </p:cNvPr>
          <p:cNvCxnSpPr/>
          <p:nvPr/>
        </p:nvCxnSpPr>
        <p:spPr>
          <a:xfrm>
            <a:off x="2903621" y="3113571"/>
            <a:ext cx="0" cy="1024068"/>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C353AC89-4F4B-4463-BE54-7CEDBF9FD679}"/>
              </a:ext>
            </a:extLst>
          </p:cNvPr>
          <p:cNvCxnSpPr>
            <a:cxnSpLocks/>
          </p:cNvCxnSpPr>
          <p:nvPr/>
        </p:nvCxnSpPr>
        <p:spPr>
          <a:xfrm>
            <a:off x="2903621" y="4137638"/>
            <a:ext cx="134429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7D09593-7707-4F0B-9EFE-BB53DB5BA595}"/>
              </a:ext>
            </a:extLst>
          </p:cNvPr>
          <p:cNvSpPr/>
          <p:nvPr/>
        </p:nvSpPr>
        <p:spPr>
          <a:xfrm>
            <a:off x="7451835" y="2157331"/>
            <a:ext cx="3673087" cy="1015663"/>
          </a:xfrm>
          <a:prstGeom prst="rect">
            <a:avLst/>
          </a:prstGeom>
        </p:spPr>
        <p:txBody>
          <a:bodyPr wrap="square">
            <a:spAutoFit/>
          </a:bodyPr>
          <a:lstStyle/>
          <a:p>
            <a:pPr algn="just"/>
            <a:r>
              <a:rPr lang="fr-FR" sz="2000" b="1" dirty="0">
                <a:latin typeface="Tw Cen MT" panose="020B0602020104020603" pitchFamily="34" charset="0"/>
                <a:ea typeface="Meiryo" panose="020B0604030504040204" pitchFamily="34" charset="-128"/>
                <a:cs typeface="Arial" panose="020B0604020202020204" pitchFamily="34" charset="0"/>
              </a:rPr>
              <a:t>Séparer</a:t>
            </a:r>
            <a:r>
              <a:rPr lang="fr-FR" sz="2000" b="1" dirty="0">
                <a:latin typeface="Tw Cen MT" panose="020B0602020104020603" pitchFamily="34" charset="0"/>
              </a:rPr>
              <a:t> le Dataset entre les données d’apprentissage (70%) et les données du test (30%).</a:t>
            </a:r>
            <a:endParaRPr lang="en-AE" sz="2000" b="1" dirty="0">
              <a:latin typeface="Tw Cen MT" panose="020B0602020104020603" pitchFamily="34" charset="0"/>
            </a:endParaRPr>
          </a:p>
        </p:txBody>
      </p:sp>
      <p:cxnSp>
        <p:nvCxnSpPr>
          <p:cNvPr id="13" name="Straight Arrow Connector 12">
            <a:extLst>
              <a:ext uri="{FF2B5EF4-FFF2-40B4-BE49-F238E27FC236}">
                <a16:creationId xmlns:a16="http://schemas.microsoft.com/office/drawing/2014/main" id="{99D7F591-0941-424C-8C81-D1E7E00C2D68}"/>
              </a:ext>
            </a:extLst>
          </p:cNvPr>
          <p:cNvCxnSpPr>
            <a:stCxn id="3" idx="3"/>
          </p:cNvCxnSpPr>
          <p:nvPr/>
        </p:nvCxnSpPr>
        <p:spPr>
          <a:xfrm flipV="1">
            <a:off x="6558374" y="2665163"/>
            <a:ext cx="90120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1" name="Picture 10">
            <a:extLst>
              <a:ext uri="{FF2B5EF4-FFF2-40B4-BE49-F238E27FC236}">
                <a16:creationId xmlns:a16="http://schemas.microsoft.com/office/drawing/2014/main" id="{ECE02AA7-A841-439A-B826-EDBCD65100E7}"/>
              </a:ext>
            </a:extLst>
          </p:cNvPr>
          <p:cNvPicPr/>
          <p:nvPr/>
        </p:nvPicPr>
        <p:blipFill>
          <a:blip r:embed="rId3">
            <a:extLst>
              <a:ext uri="{28A0092B-C50C-407E-A947-70E740481C1C}">
                <a14:useLocalDpi xmlns:a14="http://schemas.microsoft.com/office/drawing/2010/main" val="0"/>
              </a:ext>
            </a:extLst>
          </a:blip>
          <a:srcRect t="72260" r="3445"/>
          <a:stretch>
            <a:fillRect/>
          </a:stretch>
        </p:blipFill>
        <p:spPr bwMode="auto">
          <a:xfrm>
            <a:off x="4247911" y="3748788"/>
            <a:ext cx="6179454" cy="1146275"/>
          </a:xfrm>
          <a:prstGeom prst="rect">
            <a:avLst/>
          </a:prstGeom>
          <a:noFill/>
          <a:ln>
            <a:noFill/>
          </a:ln>
        </p:spPr>
      </p:pic>
      <p:pic>
        <p:nvPicPr>
          <p:cNvPr id="45058" name="Picture 2" descr="Ensemble De Nombres.Des Icônes Colorées Avec Des Nombres Isolés Sur Fond  Blanc Clip Art Libres De Droits , Vecteurs Et Illustration. Image 72918198.">
            <a:extLst>
              <a:ext uri="{FF2B5EF4-FFF2-40B4-BE49-F238E27FC236}">
                <a16:creationId xmlns:a16="http://schemas.microsoft.com/office/drawing/2014/main" id="{E3E916F0-F773-4B5C-9806-CCE2B34058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365" t="6784" r="27201" b="67676"/>
          <a:stretch/>
        </p:blipFill>
        <p:spPr bwMode="auto">
          <a:xfrm>
            <a:off x="1622884" y="859527"/>
            <a:ext cx="1307504" cy="129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559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pic>
        <p:nvPicPr>
          <p:cNvPr id="12" name="Picture 11">
            <a:extLst>
              <a:ext uri="{FF2B5EF4-FFF2-40B4-BE49-F238E27FC236}">
                <a16:creationId xmlns:a16="http://schemas.microsoft.com/office/drawing/2014/main" id="{153F70FC-BDBA-48AB-848D-22D1213C217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02442" y="1796716"/>
            <a:ext cx="6224336" cy="4338525"/>
          </a:xfrm>
          <a:prstGeom prst="rect">
            <a:avLst/>
          </a:prstGeom>
          <a:noFill/>
          <a:ln>
            <a:noFill/>
          </a:ln>
        </p:spPr>
      </p:pic>
      <p:sp>
        <p:nvSpPr>
          <p:cNvPr id="2" name="Flowchart: Punched Tape 1">
            <a:extLst>
              <a:ext uri="{FF2B5EF4-FFF2-40B4-BE49-F238E27FC236}">
                <a16:creationId xmlns:a16="http://schemas.microsoft.com/office/drawing/2014/main" id="{43FB3916-3B60-4FEB-940E-C1240ED2C2C4}"/>
              </a:ext>
            </a:extLst>
          </p:cNvPr>
          <p:cNvSpPr/>
          <p:nvPr/>
        </p:nvSpPr>
        <p:spPr>
          <a:xfrm>
            <a:off x="882316" y="280738"/>
            <a:ext cx="4620126" cy="1187115"/>
          </a:xfrm>
          <a:prstGeom prst="flowChartPunchedTap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rgbClr val="002060"/>
                </a:solidFill>
                <a:latin typeface="Tw Cen MT" panose="020B0602020104020603" pitchFamily="34" charset="0"/>
              </a:rPr>
              <a:t>I-La r</a:t>
            </a:r>
            <a:r>
              <a:rPr lang="fr-FR" sz="2800" b="1" dirty="0">
                <a:solidFill>
                  <a:srgbClr val="002060"/>
                </a:solidFill>
                <a:latin typeface="Tw Cen MT" panose="020B0602020104020603" pitchFamily="34" charset="0"/>
              </a:rPr>
              <a:t>é</a:t>
            </a:r>
            <a:r>
              <a:rPr lang="en-US" sz="2800" b="1" dirty="0">
                <a:solidFill>
                  <a:srgbClr val="002060"/>
                </a:solidFill>
                <a:latin typeface="Tw Cen MT" panose="020B0602020104020603" pitchFamily="34" charset="0"/>
              </a:rPr>
              <a:t>gression logistique</a:t>
            </a:r>
            <a:endParaRPr lang="en-AE" sz="2800" b="1" dirty="0">
              <a:solidFill>
                <a:srgbClr val="002060"/>
              </a:solidFill>
              <a:latin typeface="Tw Cen MT" panose="020B0602020104020603" pitchFamily="34" charset="0"/>
            </a:endParaRPr>
          </a:p>
        </p:txBody>
      </p:sp>
      <p:sp>
        <p:nvSpPr>
          <p:cNvPr id="4" name="Rectangle 3">
            <a:extLst>
              <a:ext uri="{FF2B5EF4-FFF2-40B4-BE49-F238E27FC236}">
                <a16:creationId xmlns:a16="http://schemas.microsoft.com/office/drawing/2014/main" id="{71833063-2100-454F-801D-A704785AB425}"/>
              </a:ext>
            </a:extLst>
          </p:cNvPr>
          <p:cNvSpPr/>
          <p:nvPr/>
        </p:nvSpPr>
        <p:spPr>
          <a:xfrm>
            <a:off x="882317" y="1588169"/>
            <a:ext cx="4620126" cy="478054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fr-FR" b="1" dirty="0">
                <a:solidFill>
                  <a:srgbClr val="002060"/>
                </a:solidFill>
                <a:latin typeface="Tw Cen MT" panose="020B0602020104020603" pitchFamily="34" charset="0"/>
              </a:rPr>
              <a:t>Définition:</a:t>
            </a:r>
          </a:p>
          <a:p>
            <a:pPr algn="just"/>
            <a:r>
              <a:rPr lang="fr-FR" dirty="0">
                <a:latin typeface="Tw Cen MT" panose="020B0602020104020603" pitchFamily="34" charset="0"/>
              </a:rPr>
              <a:t>Il mesure la relation entre la variable dépendante catégorielle et une ou plusieurs variables indépendantes en donnant une estimation à la probabilité d'occurrence d'un événement à travers l'usage de sa fonction logistique.</a:t>
            </a:r>
            <a:endParaRPr lang="en-AE" sz="1600" dirty="0">
              <a:latin typeface="Tw Cen MT" panose="020B0602020104020603" pitchFamily="34" charset="0"/>
            </a:endParaRPr>
          </a:p>
          <a:p>
            <a:pPr algn="just"/>
            <a:endParaRPr lang="en-US" dirty="0">
              <a:solidFill>
                <a:srgbClr val="002060"/>
              </a:solidFill>
              <a:latin typeface="Tw Cen MT" panose="020B0602020104020603" pitchFamily="34" charset="0"/>
            </a:endParaRPr>
          </a:p>
          <a:p>
            <a:pPr algn="just"/>
            <a:r>
              <a:rPr lang="en-US" b="1" dirty="0">
                <a:solidFill>
                  <a:srgbClr val="002060"/>
                </a:solidFill>
                <a:latin typeface="Tw Cen MT" panose="020B0602020104020603" pitchFamily="34" charset="0"/>
              </a:rPr>
              <a:t>Principe:</a:t>
            </a:r>
          </a:p>
          <a:p>
            <a:pPr algn="just"/>
            <a:r>
              <a:rPr lang="fr-FR" dirty="0">
                <a:latin typeface="Tw Cen MT" panose="020B0602020104020603" pitchFamily="34" charset="0"/>
              </a:rPr>
              <a:t>Un modèle de régression logistique permet de résoudre les problèmes de classification binaires, et donc dans notre cas, de prédire dans notre cas la probabilité qu'un événement arrive (1) ou non (0) à partir de l'optimisation des coefficients de régression.</a:t>
            </a:r>
          </a:p>
          <a:p>
            <a:pPr algn="just"/>
            <a:endParaRPr lang="en-AE" b="1" dirty="0">
              <a:solidFill>
                <a:srgbClr val="002060"/>
              </a:solidFill>
            </a:endParaRPr>
          </a:p>
        </p:txBody>
      </p:sp>
      <p:sp>
        <p:nvSpPr>
          <p:cNvPr id="6" name="Rectangle 5">
            <a:extLst>
              <a:ext uri="{FF2B5EF4-FFF2-40B4-BE49-F238E27FC236}">
                <a16:creationId xmlns:a16="http://schemas.microsoft.com/office/drawing/2014/main" id="{31324C41-2E74-4CCC-8851-816A5372A7AC}"/>
              </a:ext>
            </a:extLst>
          </p:cNvPr>
          <p:cNvSpPr/>
          <p:nvPr/>
        </p:nvSpPr>
        <p:spPr>
          <a:xfrm>
            <a:off x="6689560" y="910516"/>
            <a:ext cx="4208203" cy="523220"/>
          </a:xfrm>
          <a:prstGeom prst="rect">
            <a:avLst/>
          </a:prstGeom>
        </p:spPr>
        <p:txBody>
          <a:bodyPr wrap="none">
            <a:spAutoFit/>
          </a:bodyPr>
          <a:lstStyle/>
          <a:p>
            <a:r>
              <a:rPr lang="fr-FR" sz="2800" b="1" dirty="0">
                <a:solidFill>
                  <a:srgbClr val="002060"/>
                </a:solidFill>
                <a:latin typeface="Tw Cen MT" pitchFamily="34" charset="0"/>
                <a:cs typeface="Arial" panose="020B0604020202020204" pitchFamily="34" charset="0"/>
              </a:rPr>
              <a:t>Représentation graphique :</a:t>
            </a:r>
          </a:p>
        </p:txBody>
      </p:sp>
    </p:spTree>
    <p:extLst>
      <p:ext uri="{BB962C8B-B14F-4D97-AF65-F5344CB8AC3E}">
        <p14:creationId xmlns:p14="http://schemas.microsoft.com/office/powerpoint/2010/main" val="66134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2" name="Rectangle 1">
            <a:extLst>
              <a:ext uri="{FF2B5EF4-FFF2-40B4-BE49-F238E27FC236}">
                <a16:creationId xmlns:a16="http://schemas.microsoft.com/office/drawing/2014/main" id="{1A55E265-1211-40DE-9F2D-1526386825E1}"/>
              </a:ext>
            </a:extLst>
          </p:cNvPr>
          <p:cNvSpPr/>
          <p:nvPr/>
        </p:nvSpPr>
        <p:spPr>
          <a:xfrm>
            <a:off x="626973" y="24713"/>
            <a:ext cx="8452625" cy="523220"/>
          </a:xfrm>
          <a:prstGeom prst="rect">
            <a:avLst/>
          </a:prstGeom>
        </p:spPr>
        <p:txBody>
          <a:bodyPr wrap="square">
            <a:spAutoFit/>
          </a:bodyPr>
          <a:lstStyle/>
          <a:p>
            <a:pPr lvl="1">
              <a:spcBef>
                <a:spcPts val="100"/>
              </a:spcBef>
              <a:spcAft>
                <a:spcPts val="1200"/>
              </a:spcAft>
            </a:pPr>
            <a:r>
              <a:rPr lang="fr-FR" sz="2800" b="1" dirty="0">
                <a:solidFill>
                  <a:srgbClr val="002060"/>
                </a:solidFill>
                <a:latin typeface="Tw Cen MT" panose="020B0602020104020603" pitchFamily="34" charset="0"/>
                <a:ea typeface="Meiryo" panose="020B0604030504040204" pitchFamily="34" charset="-128"/>
                <a:cs typeface="Times New Roman" panose="02020603050405020304" pitchFamily="18" charset="0"/>
              </a:rPr>
              <a:t>Application de la régression logistique selon python </a:t>
            </a:r>
            <a:endParaRPr lang="en-AE" sz="2800" b="1" i="1" dirty="0">
              <a:solidFill>
                <a:srgbClr val="002060"/>
              </a:solidFill>
              <a:effectLst/>
              <a:latin typeface="Tw Cen MT" panose="020B0602020104020603" pitchFamily="34" charset="0"/>
              <a:ea typeface="Meiryo" panose="020B0604030504040204" pitchFamily="34" charset="-128"/>
              <a:cs typeface="Times New Roman" panose="02020603050405020304" pitchFamily="18" charset="0"/>
            </a:endParaRPr>
          </a:p>
        </p:txBody>
      </p:sp>
      <p:sp>
        <p:nvSpPr>
          <p:cNvPr id="19" name="Rectangle 18">
            <a:extLst>
              <a:ext uri="{FF2B5EF4-FFF2-40B4-BE49-F238E27FC236}">
                <a16:creationId xmlns:a16="http://schemas.microsoft.com/office/drawing/2014/main" id="{D34158C3-A2F0-404A-944E-D918A858238F}"/>
              </a:ext>
            </a:extLst>
          </p:cNvPr>
          <p:cNvSpPr/>
          <p:nvPr/>
        </p:nvSpPr>
        <p:spPr>
          <a:xfrm>
            <a:off x="2827768" y="587582"/>
            <a:ext cx="7010399" cy="7058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spc="75" dirty="0">
                <a:solidFill>
                  <a:schemeClr val="tx1"/>
                </a:solidFill>
                <a:latin typeface="Tw Cen MT" panose="020B0602020104020603" pitchFamily="34" charset="0"/>
                <a:ea typeface="Meiryo" panose="020B0604030504040204" pitchFamily="34" charset="-128"/>
                <a:cs typeface="Arial" panose="020B0604020202020204" pitchFamily="34" charset="0"/>
              </a:rPr>
              <a:t>a) Application de la régression logistique </a:t>
            </a:r>
            <a:endParaRPr lang="en-AE" sz="2400" b="1" dirty="0">
              <a:solidFill>
                <a:schemeClr val="tx1"/>
              </a:solidFill>
              <a:latin typeface="Tw Cen MT" panose="020B0602020104020603" pitchFamily="34" charset="0"/>
            </a:endParaRPr>
          </a:p>
        </p:txBody>
      </p:sp>
      <p:pic>
        <p:nvPicPr>
          <p:cNvPr id="26" name="Picture 25">
            <a:extLst>
              <a:ext uri="{FF2B5EF4-FFF2-40B4-BE49-F238E27FC236}">
                <a16:creationId xmlns:a16="http://schemas.microsoft.com/office/drawing/2014/main" id="{E63E41E1-FC27-4832-ACC9-3991EE9A6146}"/>
              </a:ext>
            </a:extLst>
          </p:cNvPr>
          <p:cNvPicPr/>
          <p:nvPr/>
        </p:nvPicPr>
        <p:blipFill>
          <a:blip r:embed="rId3">
            <a:extLst>
              <a:ext uri="{28A0092B-C50C-407E-A947-70E740481C1C}">
                <a14:useLocalDpi xmlns:a14="http://schemas.microsoft.com/office/drawing/2010/main" val="0"/>
              </a:ext>
            </a:extLst>
          </a:blip>
          <a:srcRect l="499" t="6921" b="82697"/>
          <a:stretch>
            <a:fillRect/>
          </a:stretch>
        </p:blipFill>
        <p:spPr bwMode="auto">
          <a:xfrm>
            <a:off x="2266293" y="1338498"/>
            <a:ext cx="8133348" cy="901867"/>
          </a:xfrm>
          <a:prstGeom prst="rect">
            <a:avLst/>
          </a:prstGeom>
          <a:noFill/>
          <a:ln>
            <a:noFill/>
          </a:ln>
        </p:spPr>
      </p:pic>
      <p:sp>
        <p:nvSpPr>
          <p:cNvPr id="27" name="Rectangle 26">
            <a:extLst>
              <a:ext uri="{FF2B5EF4-FFF2-40B4-BE49-F238E27FC236}">
                <a16:creationId xmlns:a16="http://schemas.microsoft.com/office/drawing/2014/main" id="{471251D2-986D-449E-8DBB-48A18ECFD74F}"/>
              </a:ext>
            </a:extLst>
          </p:cNvPr>
          <p:cNvSpPr/>
          <p:nvPr/>
        </p:nvSpPr>
        <p:spPr>
          <a:xfrm>
            <a:off x="2827767" y="2285197"/>
            <a:ext cx="7010399" cy="7058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dirty="0">
                <a:latin typeface="Tw Cen MT" panose="020B0602020104020603" pitchFamily="34" charset="0"/>
              </a:rPr>
              <a:t>b) Création du modèle</a:t>
            </a:r>
            <a:r>
              <a:rPr lang="fr-FR" sz="2400" b="1" spc="75" dirty="0">
                <a:solidFill>
                  <a:schemeClr val="tx1"/>
                </a:solidFill>
                <a:latin typeface="Tw Cen MT" panose="020B0602020104020603" pitchFamily="34" charset="0"/>
                <a:ea typeface="Meiryo" panose="020B0604030504040204" pitchFamily="34" charset="-128"/>
                <a:cs typeface="Arial" panose="020B0604020202020204" pitchFamily="34" charset="0"/>
              </a:rPr>
              <a:t> </a:t>
            </a:r>
            <a:endParaRPr lang="en-AE" sz="2400" b="1" dirty="0">
              <a:solidFill>
                <a:schemeClr val="tx1"/>
              </a:solidFill>
              <a:latin typeface="Tw Cen MT" panose="020B0602020104020603" pitchFamily="34" charset="0"/>
            </a:endParaRPr>
          </a:p>
        </p:txBody>
      </p:sp>
      <p:sp>
        <p:nvSpPr>
          <p:cNvPr id="28" name="Rectangle 27">
            <a:extLst>
              <a:ext uri="{FF2B5EF4-FFF2-40B4-BE49-F238E27FC236}">
                <a16:creationId xmlns:a16="http://schemas.microsoft.com/office/drawing/2014/main" id="{8AF662D8-3D6C-4BB5-8B4C-769626FA22BC}"/>
              </a:ext>
            </a:extLst>
          </p:cNvPr>
          <p:cNvSpPr/>
          <p:nvPr/>
        </p:nvSpPr>
        <p:spPr>
          <a:xfrm>
            <a:off x="2827767" y="3785450"/>
            <a:ext cx="7010399" cy="7058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dirty="0">
                <a:latin typeface="Tw Cen MT" panose="020B0602020104020603" pitchFamily="34" charset="0"/>
              </a:rPr>
              <a:t>c) Entrainement du modèle</a:t>
            </a:r>
            <a:endParaRPr lang="en-AE" sz="2400" b="1" dirty="0">
              <a:solidFill>
                <a:schemeClr val="tx1"/>
              </a:solidFill>
              <a:latin typeface="Tw Cen MT" panose="020B0602020104020603" pitchFamily="34" charset="0"/>
            </a:endParaRPr>
          </a:p>
        </p:txBody>
      </p:sp>
      <p:sp>
        <p:nvSpPr>
          <p:cNvPr id="29" name="Rectangle 28">
            <a:extLst>
              <a:ext uri="{FF2B5EF4-FFF2-40B4-BE49-F238E27FC236}">
                <a16:creationId xmlns:a16="http://schemas.microsoft.com/office/drawing/2014/main" id="{0854FA8F-1978-4716-979F-6A223E9439AE}"/>
              </a:ext>
            </a:extLst>
          </p:cNvPr>
          <p:cNvSpPr/>
          <p:nvPr/>
        </p:nvSpPr>
        <p:spPr>
          <a:xfrm>
            <a:off x="2827767" y="5212834"/>
            <a:ext cx="7010399" cy="7058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lvl="0" algn="ctr"/>
            <a:r>
              <a:rPr lang="fr-FR" sz="2400" b="1" dirty="0">
                <a:latin typeface="Tw Cen MT" panose="020B0602020104020603" pitchFamily="34" charset="0"/>
              </a:rPr>
              <a:t>d) Test du modèle </a:t>
            </a:r>
            <a:endParaRPr lang="en-AE" sz="2400" b="1" dirty="0">
              <a:latin typeface="Tw Cen MT" panose="020B0602020104020603" pitchFamily="34" charset="0"/>
            </a:endParaRPr>
          </a:p>
        </p:txBody>
      </p:sp>
      <p:pic>
        <p:nvPicPr>
          <p:cNvPr id="30" name="Picture 29">
            <a:extLst>
              <a:ext uri="{FF2B5EF4-FFF2-40B4-BE49-F238E27FC236}">
                <a16:creationId xmlns:a16="http://schemas.microsoft.com/office/drawing/2014/main" id="{0AA4D111-9DD8-40D1-B968-D0D88C825D85}"/>
              </a:ext>
            </a:extLst>
          </p:cNvPr>
          <p:cNvPicPr/>
          <p:nvPr/>
        </p:nvPicPr>
        <p:blipFill>
          <a:blip r:embed="rId3">
            <a:extLst>
              <a:ext uri="{28A0092B-C50C-407E-A947-70E740481C1C}">
                <a14:useLocalDpi xmlns:a14="http://schemas.microsoft.com/office/drawing/2010/main" val="0"/>
              </a:ext>
            </a:extLst>
          </a:blip>
          <a:srcRect l="-333" t="20663" r="333" b="73187"/>
          <a:stretch>
            <a:fillRect/>
          </a:stretch>
        </p:blipFill>
        <p:spPr bwMode="auto">
          <a:xfrm>
            <a:off x="2266292" y="3053312"/>
            <a:ext cx="8133348" cy="705853"/>
          </a:xfrm>
          <a:prstGeom prst="rect">
            <a:avLst/>
          </a:prstGeom>
          <a:noFill/>
          <a:ln>
            <a:noFill/>
          </a:ln>
        </p:spPr>
      </p:pic>
      <p:pic>
        <p:nvPicPr>
          <p:cNvPr id="31" name="Picture 30">
            <a:extLst>
              <a:ext uri="{FF2B5EF4-FFF2-40B4-BE49-F238E27FC236}">
                <a16:creationId xmlns:a16="http://schemas.microsoft.com/office/drawing/2014/main" id="{EE3388F2-31FB-4B76-A967-08F19D3CD7D0}"/>
              </a:ext>
            </a:extLst>
          </p:cNvPr>
          <p:cNvPicPr/>
          <p:nvPr/>
        </p:nvPicPr>
        <p:blipFill>
          <a:blip r:embed="rId3">
            <a:extLst>
              <a:ext uri="{28A0092B-C50C-407E-A947-70E740481C1C}">
                <a14:useLocalDpi xmlns:a14="http://schemas.microsoft.com/office/drawing/2010/main" val="0"/>
              </a:ext>
            </a:extLst>
          </a:blip>
          <a:srcRect t="30653" b="62920"/>
          <a:stretch>
            <a:fillRect/>
          </a:stretch>
        </p:blipFill>
        <p:spPr bwMode="auto">
          <a:xfrm>
            <a:off x="2292457" y="4544084"/>
            <a:ext cx="8133348" cy="615969"/>
          </a:xfrm>
          <a:prstGeom prst="rect">
            <a:avLst/>
          </a:prstGeom>
          <a:noFill/>
          <a:ln>
            <a:noFill/>
          </a:ln>
        </p:spPr>
      </p:pic>
      <p:pic>
        <p:nvPicPr>
          <p:cNvPr id="32" name="Picture 31">
            <a:extLst>
              <a:ext uri="{FF2B5EF4-FFF2-40B4-BE49-F238E27FC236}">
                <a16:creationId xmlns:a16="http://schemas.microsoft.com/office/drawing/2014/main" id="{642C5824-48CF-4E57-84F7-47D4B9466C4B}"/>
              </a:ext>
            </a:extLst>
          </p:cNvPr>
          <p:cNvPicPr/>
          <p:nvPr/>
        </p:nvPicPr>
        <p:blipFill>
          <a:blip r:embed="rId3">
            <a:extLst>
              <a:ext uri="{28A0092B-C50C-407E-A947-70E740481C1C}">
                <a14:useLocalDpi xmlns:a14="http://schemas.microsoft.com/office/drawing/2010/main" val="0"/>
              </a:ext>
            </a:extLst>
          </a:blip>
          <a:srcRect t="47955" b="47346"/>
          <a:stretch>
            <a:fillRect/>
          </a:stretch>
        </p:blipFill>
        <p:spPr bwMode="auto">
          <a:xfrm>
            <a:off x="2406849" y="5944972"/>
            <a:ext cx="8018956" cy="794060"/>
          </a:xfrm>
          <a:prstGeom prst="rect">
            <a:avLst/>
          </a:prstGeom>
          <a:noFill/>
          <a:ln>
            <a:noFill/>
          </a:ln>
        </p:spPr>
      </p:pic>
    </p:spTree>
    <p:extLst>
      <p:ext uri="{BB962C8B-B14F-4D97-AF65-F5344CB8AC3E}">
        <p14:creationId xmlns:p14="http://schemas.microsoft.com/office/powerpoint/2010/main" val="4018045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2" name="Rectangle 1">
            <a:extLst>
              <a:ext uri="{FF2B5EF4-FFF2-40B4-BE49-F238E27FC236}">
                <a16:creationId xmlns:a16="http://schemas.microsoft.com/office/drawing/2014/main" id="{C83922AA-C617-44D0-A3B9-EDACD4CE3988}"/>
              </a:ext>
            </a:extLst>
          </p:cNvPr>
          <p:cNvSpPr/>
          <p:nvPr/>
        </p:nvSpPr>
        <p:spPr>
          <a:xfrm>
            <a:off x="1299411" y="910516"/>
            <a:ext cx="2951747" cy="12551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fr-FR" sz="2400" b="1" dirty="0">
                <a:solidFill>
                  <a:srgbClr val="002060"/>
                </a:solidFill>
                <a:latin typeface="Tw Cen MT" panose="020B0602020104020603" pitchFamily="34" charset="0"/>
              </a:rPr>
              <a:t>Calcul du résultat de précision (Accuracy)</a:t>
            </a:r>
            <a:endParaRPr lang="en-AE" sz="2400" b="1" i="1" dirty="0">
              <a:solidFill>
                <a:srgbClr val="002060"/>
              </a:solidFill>
              <a:latin typeface="Tw Cen MT" panose="020B0602020104020603" pitchFamily="34" charset="0"/>
            </a:endParaRPr>
          </a:p>
        </p:txBody>
      </p:sp>
      <p:pic>
        <p:nvPicPr>
          <p:cNvPr id="16" name="Picture 15">
            <a:extLst>
              <a:ext uri="{FF2B5EF4-FFF2-40B4-BE49-F238E27FC236}">
                <a16:creationId xmlns:a16="http://schemas.microsoft.com/office/drawing/2014/main" id="{7F577C0A-096B-4ACD-8CBC-C054FBEFD0C8}"/>
              </a:ext>
            </a:extLst>
          </p:cNvPr>
          <p:cNvPicPr/>
          <p:nvPr/>
        </p:nvPicPr>
        <p:blipFill>
          <a:blip r:embed="rId3">
            <a:extLst>
              <a:ext uri="{28A0092B-C50C-407E-A947-70E740481C1C}">
                <a14:useLocalDpi xmlns:a14="http://schemas.microsoft.com/office/drawing/2010/main" val="0"/>
              </a:ext>
            </a:extLst>
          </a:blip>
          <a:srcRect t="59822" b="25841"/>
          <a:stretch>
            <a:fillRect/>
          </a:stretch>
        </p:blipFill>
        <p:spPr bwMode="auto">
          <a:xfrm>
            <a:off x="2868290" y="2672735"/>
            <a:ext cx="6956769" cy="837135"/>
          </a:xfrm>
          <a:prstGeom prst="rect">
            <a:avLst/>
          </a:prstGeom>
          <a:noFill/>
          <a:ln>
            <a:noFill/>
          </a:ln>
        </p:spPr>
      </p:pic>
      <p:cxnSp>
        <p:nvCxnSpPr>
          <p:cNvPr id="19" name="Straight Connector 18">
            <a:extLst>
              <a:ext uri="{FF2B5EF4-FFF2-40B4-BE49-F238E27FC236}">
                <a16:creationId xmlns:a16="http://schemas.microsoft.com/office/drawing/2014/main" id="{D2C7251C-42E6-464A-B3B0-53238791BB72}"/>
              </a:ext>
            </a:extLst>
          </p:cNvPr>
          <p:cNvCxnSpPr/>
          <p:nvPr/>
        </p:nvCxnSpPr>
        <p:spPr>
          <a:xfrm>
            <a:off x="1540042" y="2141150"/>
            <a:ext cx="0" cy="1024068"/>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5F2B7E74-6803-4EFA-866B-C17A3551CC15}"/>
              </a:ext>
            </a:extLst>
          </p:cNvPr>
          <p:cNvCxnSpPr>
            <a:cxnSpLocks/>
          </p:cNvCxnSpPr>
          <p:nvPr/>
        </p:nvCxnSpPr>
        <p:spPr>
          <a:xfrm>
            <a:off x="1524000" y="3151598"/>
            <a:ext cx="134429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6D3D2E44-020F-42E3-9436-2A104C925153}"/>
              </a:ext>
            </a:extLst>
          </p:cNvPr>
          <p:cNvSpPr/>
          <p:nvPr/>
        </p:nvSpPr>
        <p:spPr>
          <a:xfrm>
            <a:off x="4805595" y="1328239"/>
            <a:ext cx="3288628" cy="43250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dirty="0">
                <a:solidFill>
                  <a:srgbClr val="002060"/>
                </a:solidFill>
                <a:latin typeface="Tw Cen MT" panose="020B0602020104020603" pitchFamily="34" charset="0"/>
                <a:ea typeface="Meiryo" panose="020B0604030504040204" pitchFamily="34" charset="-128"/>
                <a:cs typeface="Arial" panose="020B0604020202020204" pitchFamily="34" charset="0"/>
              </a:rPr>
              <a:t>Classification_report ()</a:t>
            </a:r>
            <a:endParaRPr lang="en-AE" sz="2400" b="1" dirty="0">
              <a:solidFill>
                <a:srgbClr val="002060"/>
              </a:solidFill>
            </a:endParaRPr>
          </a:p>
        </p:txBody>
      </p:sp>
      <p:sp>
        <p:nvSpPr>
          <p:cNvPr id="17" name="Rectangle 16">
            <a:extLst>
              <a:ext uri="{FF2B5EF4-FFF2-40B4-BE49-F238E27FC236}">
                <a16:creationId xmlns:a16="http://schemas.microsoft.com/office/drawing/2014/main" id="{7B391BCA-4C53-45DC-89EF-1094C094FDB1}"/>
              </a:ext>
            </a:extLst>
          </p:cNvPr>
          <p:cNvSpPr/>
          <p:nvPr/>
        </p:nvSpPr>
        <p:spPr>
          <a:xfrm>
            <a:off x="8691557" y="1321846"/>
            <a:ext cx="2498120" cy="423642"/>
          </a:xfrm>
          <a:prstGeom prst="rect">
            <a:avLst/>
          </a:prstGeom>
        </p:spPr>
        <p:txBody>
          <a:bodyPr wrap="none">
            <a:spAutoFit/>
          </a:bodyPr>
          <a:lstStyle/>
          <a:p>
            <a:pPr>
              <a:lnSpc>
                <a:spcPct val="115000"/>
              </a:lnSpc>
              <a:spcAft>
                <a:spcPts val="1600"/>
              </a:spcAft>
            </a:pPr>
            <a:r>
              <a:rPr lang="fr-FR" sz="2000" b="1" dirty="0">
                <a:latin typeface="Tw Cen MT" panose="020B0602020104020603" pitchFamily="34" charset="0"/>
                <a:ea typeface="Meiryo" panose="020B0604030504040204" pitchFamily="34" charset="-128"/>
                <a:cs typeface="Arial" panose="020B0604020202020204" pitchFamily="34" charset="0"/>
              </a:rPr>
              <a:t>Mesurer de prédiction</a:t>
            </a:r>
            <a:endParaRPr lang="en-AE" sz="2000" b="1" dirty="0">
              <a:latin typeface="Tw Cen MT" panose="020B0602020104020603" pitchFamily="34" charset="0"/>
              <a:ea typeface="Meiryo" panose="020B0604030504040204" pitchFamily="34" charset="-128"/>
              <a:cs typeface="Arial" panose="020B0604020202020204" pitchFamily="34" charset="0"/>
            </a:endParaRPr>
          </a:p>
        </p:txBody>
      </p:sp>
      <p:cxnSp>
        <p:nvCxnSpPr>
          <p:cNvPr id="23" name="Straight Arrow Connector 22">
            <a:extLst>
              <a:ext uri="{FF2B5EF4-FFF2-40B4-BE49-F238E27FC236}">
                <a16:creationId xmlns:a16="http://schemas.microsoft.com/office/drawing/2014/main" id="{01E50111-C730-4255-9EBB-05BE530EB1ED}"/>
              </a:ext>
            </a:extLst>
          </p:cNvPr>
          <p:cNvCxnSpPr>
            <a:cxnSpLocks/>
            <a:stCxn id="2" idx="3"/>
            <a:endCxn id="21" idx="1"/>
          </p:cNvCxnSpPr>
          <p:nvPr/>
        </p:nvCxnSpPr>
        <p:spPr>
          <a:xfrm>
            <a:off x="4251158" y="1538100"/>
            <a:ext cx="554437" cy="6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2C7E8B9-7E0B-488E-9B8D-8BA8BDE16AD9}"/>
              </a:ext>
            </a:extLst>
          </p:cNvPr>
          <p:cNvCxnSpPr>
            <a:cxnSpLocks/>
          </p:cNvCxnSpPr>
          <p:nvPr/>
        </p:nvCxnSpPr>
        <p:spPr>
          <a:xfrm flipV="1">
            <a:off x="8094223" y="1542550"/>
            <a:ext cx="597334" cy="7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11B01E1A-7719-4CF7-A98E-122F851E630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77737" y="4016921"/>
            <a:ext cx="6562581" cy="2103187"/>
          </a:xfrm>
          <a:prstGeom prst="rect">
            <a:avLst/>
          </a:prstGeom>
          <a:noFill/>
          <a:ln>
            <a:noFill/>
          </a:ln>
        </p:spPr>
      </p:pic>
      <p:sp>
        <p:nvSpPr>
          <p:cNvPr id="31" name="Rectangle 30">
            <a:extLst>
              <a:ext uri="{FF2B5EF4-FFF2-40B4-BE49-F238E27FC236}">
                <a16:creationId xmlns:a16="http://schemas.microsoft.com/office/drawing/2014/main" id="{D79E3287-2571-476B-8A4D-894A8902E069}"/>
              </a:ext>
            </a:extLst>
          </p:cNvPr>
          <p:cNvSpPr/>
          <p:nvPr/>
        </p:nvSpPr>
        <p:spPr>
          <a:xfrm>
            <a:off x="2868290" y="3816394"/>
            <a:ext cx="2233099" cy="40105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AE"/>
          </a:p>
        </p:txBody>
      </p:sp>
      <p:cxnSp>
        <p:nvCxnSpPr>
          <p:cNvPr id="35" name="Straight Arrow Connector 34">
            <a:extLst>
              <a:ext uri="{FF2B5EF4-FFF2-40B4-BE49-F238E27FC236}">
                <a16:creationId xmlns:a16="http://schemas.microsoft.com/office/drawing/2014/main" id="{FF131218-7C86-4104-8FDA-5596BA049018}"/>
              </a:ext>
            </a:extLst>
          </p:cNvPr>
          <p:cNvCxnSpPr>
            <a:cxnSpLocks/>
          </p:cNvCxnSpPr>
          <p:nvPr/>
        </p:nvCxnSpPr>
        <p:spPr>
          <a:xfrm flipV="1">
            <a:off x="2310063" y="4032179"/>
            <a:ext cx="558227" cy="28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7" name="Oval 36">
            <a:extLst>
              <a:ext uri="{FF2B5EF4-FFF2-40B4-BE49-F238E27FC236}">
                <a16:creationId xmlns:a16="http://schemas.microsoft.com/office/drawing/2014/main" id="{728BF011-7CC2-4549-B63E-A82518FC8211}"/>
              </a:ext>
            </a:extLst>
          </p:cNvPr>
          <p:cNvSpPr/>
          <p:nvPr/>
        </p:nvSpPr>
        <p:spPr>
          <a:xfrm>
            <a:off x="916224" y="3437158"/>
            <a:ext cx="1371193" cy="125515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Tw Cen MT" panose="020B0602020104020603" pitchFamily="34" charset="0"/>
              </a:rPr>
              <a:t>Pr</a:t>
            </a:r>
            <a:r>
              <a:rPr lang="fr-FR" sz="1600" b="1" dirty="0">
                <a:solidFill>
                  <a:schemeClr val="tx1"/>
                </a:solidFill>
                <a:latin typeface="Tw Cen MT" panose="020B0602020104020603" pitchFamily="34" charset="0"/>
              </a:rPr>
              <a:t>é</a:t>
            </a:r>
            <a:r>
              <a:rPr lang="en-US" sz="1600" b="1" dirty="0">
                <a:latin typeface="Tw Cen MT" panose="020B0602020104020603" pitchFamily="34" charset="0"/>
              </a:rPr>
              <a:t>cision du mod</a:t>
            </a:r>
            <a:r>
              <a:rPr lang="fr-FR" sz="1600" b="1" dirty="0">
                <a:solidFill>
                  <a:schemeClr val="tx1"/>
                </a:solidFill>
                <a:latin typeface="Tw Cen MT" panose="020B0602020104020603" pitchFamily="34" charset="0"/>
              </a:rPr>
              <a:t>è</a:t>
            </a:r>
            <a:r>
              <a:rPr lang="en-US" sz="1600" b="1" dirty="0">
                <a:latin typeface="Tw Cen MT" panose="020B0602020104020603" pitchFamily="34" charset="0"/>
              </a:rPr>
              <a:t>le</a:t>
            </a:r>
            <a:endParaRPr lang="en-AE" sz="1600" b="1" dirty="0">
              <a:latin typeface="Tw Cen MT" panose="020B0602020104020603" pitchFamily="34" charset="0"/>
            </a:endParaRPr>
          </a:p>
        </p:txBody>
      </p:sp>
    </p:spTree>
    <p:extLst>
      <p:ext uri="{BB962C8B-B14F-4D97-AF65-F5344CB8AC3E}">
        <p14:creationId xmlns:p14="http://schemas.microsoft.com/office/powerpoint/2010/main" val="81650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18" name="Rectangle 17">
            <a:extLst>
              <a:ext uri="{FF2B5EF4-FFF2-40B4-BE49-F238E27FC236}">
                <a16:creationId xmlns:a16="http://schemas.microsoft.com/office/drawing/2014/main" id="{2BC92CA8-D4CA-462B-910E-989CFBFE3496}"/>
              </a:ext>
            </a:extLst>
          </p:cNvPr>
          <p:cNvSpPr/>
          <p:nvPr/>
        </p:nvSpPr>
        <p:spPr>
          <a:xfrm>
            <a:off x="885971" y="254891"/>
            <a:ext cx="3208639" cy="102406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fr-FR" sz="2400" b="1" dirty="0">
                <a:solidFill>
                  <a:srgbClr val="002060"/>
                </a:solidFill>
                <a:latin typeface="Tw Cen MT" panose="020B0602020104020603" pitchFamily="34" charset="0"/>
              </a:rPr>
              <a:t>Matrice de confusion</a:t>
            </a:r>
            <a:endParaRPr lang="en-AE" sz="2400" b="1" dirty="0">
              <a:solidFill>
                <a:srgbClr val="002060"/>
              </a:solidFill>
              <a:latin typeface="Tw Cen MT" panose="020B0602020104020603" pitchFamily="34" charset="0"/>
            </a:endParaRPr>
          </a:p>
        </p:txBody>
      </p:sp>
      <p:cxnSp>
        <p:nvCxnSpPr>
          <p:cNvPr id="22" name="Straight Connector 21">
            <a:extLst>
              <a:ext uri="{FF2B5EF4-FFF2-40B4-BE49-F238E27FC236}">
                <a16:creationId xmlns:a16="http://schemas.microsoft.com/office/drawing/2014/main" id="{12E3AD45-E4E0-4B3A-A412-5E3EA0E4A3EB}"/>
              </a:ext>
            </a:extLst>
          </p:cNvPr>
          <p:cNvCxnSpPr>
            <a:cxnSpLocks/>
          </p:cNvCxnSpPr>
          <p:nvPr/>
        </p:nvCxnSpPr>
        <p:spPr>
          <a:xfrm>
            <a:off x="1914115" y="1278960"/>
            <a:ext cx="0" cy="858234"/>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71FE57E9-6D08-477E-B808-8F664ADDC8D5}"/>
              </a:ext>
            </a:extLst>
          </p:cNvPr>
          <p:cNvCxnSpPr>
            <a:cxnSpLocks/>
          </p:cNvCxnSpPr>
          <p:nvPr/>
        </p:nvCxnSpPr>
        <p:spPr>
          <a:xfrm>
            <a:off x="1914115" y="2142916"/>
            <a:ext cx="134429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44897FB6-9B89-4F32-A753-D29F2883D939}"/>
              </a:ext>
            </a:extLst>
          </p:cNvPr>
          <p:cNvCxnSpPr>
            <a:cxnSpLocks/>
          </p:cNvCxnSpPr>
          <p:nvPr/>
        </p:nvCxnSpPr>
        <p:spPr>
          <a:xfrm>
            <a:off x="4106404" y="758010"/>
            <a:ext cx="554437" cy="6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18571CD4-1935-4D5E-8B5A-100B0656C450}"/>
              </a:ext>
            </a:extLst>
          </p:cNvPr>
          <p:cNvPicPr/>
          <p:nvPr/>
        </p:nvPicPr>
        <p:blipFill>
          <a:blip r:embed="rId3">
            <a:extLst>
              <a:ext uri="{28A0092B-C50C-407E-A947-70E740481C1C}">
                <a14:useLocalDpi xmlns:a14="http://schemas.microsoft.com/office/drawing/2010/main" val="0"/>
              </a:ext>
            </a:extLst>
          </a:blip>
          <a:srcRect t="78362" b="12987"/>
          <a:stretch>
            <a:fillRect/>
          </a:stretch>
        </p:blipFill>
        <p:spPr bwMode="auto">
          <a:xfrm>
            <a:off x="3258407" y="1790994"/>
            <a:ext cx="6579760" cy="692401"/>
          </a:xfrm>
          <a:prstGeom prst="rect">
            <a:avLst/>
          </a:prstGeom>
          <a:noFill/>
          <a:ln>
            <a:noFill/>
          </a:ln>
        </p:spPr>
      </p:pic>
      <p:sp>
        <p:nvSpPr>
          <p:cNvPr id="5" name="Rectangle 4">
            <a:extLst>
              <a:ext uri="{FF2B5EF4-FFF2-40B4-BE49-F238E27FC236}">
                <a16:creationId xmlns:a16="http://schemas.microsoft.com/office/drawing/2014/main" id="{95A09EBC-93FA-4901-90DD-95598B4AF720}"/>
              </a:ext>
            </a:extLst>
          </p:cNvPr>
          <p:cNvSpPr/>
          <p:nvPr/>
        </p:nvSpPr>
        <p:spPr>
          <a:xfrm>
            <a:off x="4716259" y="434844"/>
            <a:ext cx="6096000" cy="646331"/>
          </a:xfrm>
          <a:prstGeom prst="rect">
            <a:avLst/>
          </a:prstGeom>
        </p:spPr>
        <p:txBody>
          <a:bodyPr>
            <a:spAutoFit/>
          </a:bodyPr>
          <a:lstStyle/>
          <a:p>
            <a:pPr lvl="0" algn="just">
              <a:defRPr/>
            </a:pPr>
            <a:r>
              <a:rPr lang="fr-FR" b="1" dirty="0">
                <a:latin typeface="Tw Cen MT" panose="020B0602020104020603" pitchFamily="34" charset="0"/>
              </a:rPr>
              <a:t>Affichage de la matrice de confusion entre les données de sortie réelles et les données de sortie de notre modèle.</a:t>
            </a:r>
            <a:endParaRPr lang="en-AE" b="1" dirty="0">
              <a:latin typeface="Tw Cen MT" panose="020B0602020104020603" pitchFamily="34" charset="0"/>
            </a:endParaRPr>
          </a:p>
        </p:txBody>
      </p:sp>
      <p:pic>
        <p:nvPicPr>
          <p:cNvPr id="27" name="Picture 26">
            <a:extLst>
              <a:ext uri="{FF2B5EF4-FFF2-40B4-BE49-F238E27FC236}">
                <a16:creationId xmlns:a16="http://schemas.microsoft.com/office/drawing/2014/main" id="{C5825B7B-A91D-4320-ACF9-6AA571A9F1BB}"/>
              </a:ext>
            </a:extLst>
          </p:cNvPr>
          <p:cNvPicPr/>
          <p:nvPr/>
        </p:nvPicPr>
        <p:blipFill>
          <a:blip r:embed="rId4"/>
          <a:stretch>
            <a:fillRect/>
          </a:stretch>
        </p:blipFill>
        <p:spPr>
          <a:xfrm>
            <a:off x="2733747" y="2494839"/>
            <a:ext cx="6802576" cy="3779291"/>
          </a:xfrm>
          <a:prstGeom prst="rect">
            <a:avLst/>
          </a:prstGeom>
        </p:spPr>
      </p:pic>
      <p:sp>
        <p:nvSpPr>
          <p:cNvPr id="6" name="Rectangle 5">
            <a:extLst>
              <a:ext uri="{FF2B5EF4-FFF2-40B4-BE49-F238E27FC236}">
                <a16:creationId xmlns:a16="http://schemas.microsoft.com/office/drawing/2014/main" id="{DB51218F-7CC5-45AE-AD34-DE9AA6F97FE6}"/>
              </a:ext>
            </a:extLst>
          </p:cNvPr>
          <p:cNvSpPr/>
          <p:nvPr/>
        </p:nvSpPr>
        <p:spPr>
          <a:xfrm>
            <a:off x="3599652" y="6285574"/>
            <a:ext cx="5070765" cy="43946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fr-FR" b="1" dirty="0"/>
              <a:t>TP : 62.77% ; TP :0.10% ; FN :37.13 %; TN : 0.00% </a:t>
            </a:r>
            <a:endParaRPr lang="en-AE" dirty="0"/>
          </a:p>
        </p:txBody>
      </p:sp>
    </p:spTree>
    <p:extLst>
      <p:ext uri="{BB962C8B-B14F-4D97-AF65-F5344CB8AC3E}">
        <p14:creationId xmlns:p14="http://schemas.microsoft.com/office/powerpoint/2010/main" val="3581299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pic>
        <p:nvPicPr>
          <p:cNvPr id="4" name="Picture 3">
            <a:extLst>
              <a:ext uri="{FF2B5EF4-FFF2-40B4-BE49-F238E27FC236}">
                <a16:creationId xmlns:a16="http://schemas.microsoft.com/office/drawing/2014/main" id="{EAC02A77-7827-4158-96CB-51C6A48DD2A7}"/>
              </a:ext>
            </a:extLst>
          </p:cNvPr>
          <p:cNvPicPr/>
          <p:nvPr/>
        </p:nvPicPr>
        <p:blipFill>
          <a:blip r:embed="rId3">
            <a:extLst>
              <a:ext uri="{28A0092B-C50C-407E-A947-70E740481C1C}">
                <a14:useLocalDpi xmlns:a14="http://schemas.microsoft.com/office/drawing/2010/main" val="0"/>
              </a:ext>
            </a:extLst>
          </a:blip>
          <a:srcRect l="-499" t="21758" r="499" b="6134"/>
          <a:stretch>
            <a:fillRect/>
          </a:stretch>
        </p:blipFill>
        <p:spPr bwMode="auto">
          <a:xfrm>
            <a:off x="2265199" y="910516"/>
            <a:ext cx="7813962" cy="1750868"/>
          </a:xfrm>
          <a:prstGeom prst="rect">
            <a:avLst/>
          </a:prstGeom>
          <a:noFill/>
          <a:ln>
            <a:noFill/>
          </a:ln>
        </p:spPr>
      </p:pic>
      <p:sp>
        <p:nvSpPr>
          <p:cNvPr id="5" name="Rectangle 4">
            <a:extLst>
              <a:ext uri="{FF2B5EF4-FFF2-40B4-BE49-F238E27FC236}">
                <a16:creationId xmlns:a16="http://schemas.microsoft.com/office/drawing/2014/main" id="{84DDE7BE-88F4-4706-9D71-F4940463CACD}"/>
              </a:ext>
            </a:extLst>
          </p:cNvPr>
          <p:cNvSpPr/>
          <p:nvPr/>
        </p:nvSpPr>
        <p:spPr>
          <a:xfrm>
            <a:off x="912925" y="234833"/>
            <a:ext cx="2704549" cy="51310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fr-FR" sz="2400" b="1" dirty="0">
                <a:solidFill>
                  <a:srgbClr val="002060"/>
                </a:solidFill>
                <a:latin typeface="Tw Cen MT" panose="020B0602020104020603" pitchFamily="34" charset="0"/>
              </a:rPr>
              <a:t>  Cross validation </a:t>
            </a:r>
            <a:endParaRPr lang="en-AE" sz="2400" b="1" dirty="0">
              <a:solidFill>
                <a:srgbClr val="002060"/>
              </a:solidFill>
              <a:latin typeface="Tw Cen MT" panose="020B0602020104020603" pitchFamily="34" charset="0"/>
            </a:endParaRPr>
          </a:p>
        </p:txBody>
      </p:sp>
      <p:cxnSp>
        <p:nvCxnSpPr>
          <p:cNvPr id="6" name="Straight Connector 5">
            <a:extLst>
              <a:ext uri="{FF2B5EF4-FFF2-40B4-BE49-F238E27FC236}">
                <a16:creationId xmlns:a16="http://schemas.microsoft.com/office/drawing/2014/main" id="{AF68E56A-8D3A-4E12-A3C8-D1B30F1344DE}"/>
              </a:ext>
            </a:extLst>
          </p:cNvPr>
          <p:cNvCxnSpPr/>
          <p:nvPr/>
        </p:nvCxnSpPr>
        <p:spPr>
          <a:xfrm>
            <a:off x="1664732" y="747942"/>
            <a:ext cx="0" cy="1024068"/>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89A859C7-0CF3-48AF-8BF5-71FF602A79E6}"/>
              </a:ext>
            </a:extLst>
          </p:cNvPr>
          <p:cNvCxnSpPr>
            <a:cxnSpLocks/>
          </p:cNvCxnSpPr>
          <p:nvPr/>
        </p:nvCxnSpPr>
        <p:spPr>
          <a:xfrm>
            <a:off x="1664732" y="1772010"/>
            <a:ext cx="600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B9A607FC-97B6-4654-93D9-B52B4EF9781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87782" y="3034144"/>
            <a:ext cx="6913378" cy="2474953"/>
          </a:xfrm>
          <a:prstGeom prst="rect">
            <a:avLst/>
          </a:prstGeom>
          <a:noFill/>
          <a:ln>
            <a:noFill/>
          </a:ln>
        </p:spPr>
      </p:pic>
      <p:cxnSp>
        <p:nvCxnSpPr>
          <p:cNvPr id="11" name="Straight Connector 10">
            <a:extLst>
              <a:ext uri="{FF2B5EF4-FFF2-40B4-BE49-F238E27FC236}">
                <a16:creationId xmlns:a16="http://schemas.microsoft.com/office/drawing/2014/main" id="{5CBD23E3-229F-45D3-83D8-B123C251653A}"/>
              </a:ext>
            </a:extLst>
          </p:cNvPr>
          <p:cNvCxnSpPr>
            <a:cxnSpLocks/>
          </p:cNvCxnSpPr>
          <p:nvPr/>
        </p:nvCxnSpPr>
        <p:spPr>
          <a:xfrm>
            <a:off x="1664732" y="1637316"/>
            <a:ext cx="0" cy="2768429"/>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69C69EE-92C3-4F80-8B0F-DBB23A8C271B}"/>
              </a:ext>
            </a:extLst>
          </p:cNvPr>
          <p:cNvCxnSpPr>
            <a:cxnSpLocks/>
          </p:cNvCxnSpPr>
          <p:nvPr/>
        </p:nvCxnSpPr>
        <p:spPr>
          <a:xfrm>
            <a:off x="1664732" y="4405745"/>
            <a:ext cx="10230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54C55BE0-9B13-4A8F-9DCB-A48F6E9DB984}"/>
              </a:ext>
            </a:extLst>
          </p:cNvPr>
          <p:cNvSpPr/>
          <p:nvPr/>
        </p:nvSpPr>
        <p:spPr>
          <a:xfrm>
            <a:off x="2585332" y="5126182"/>
            <a:ext cx="448813" cy="3829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AE" sz="2000">
              <a:latin typeface="Tw Cen MT" panose="020B0602020104020603" pitchFamily="34" charset="0"/>
            </a:endParaRPr>
          </a:p>
        </p:txBody>
      </p:sp>
      <p:sp>
        <p:nvSpPr>
          <p:cNvPr id="16" name="TextBox 15">
            <a:extLst>
              <a:ext uri="{FF2B5EF4-FFF2-40B4-BE49-F238E27FC236}">
                <a16:creationId xmlns:a16="http://schemas.microsoft.com/office/drawing/2014/main" id="{A0E8D2AF-46E5-43CC-8F30-34BECA022ED1}"/>
              </a:ext>
            </a:extLst>
          </p:cNvPr>
          <p:cNvSpPr txBox="1"/>
          <p:nvPr/>
        </p:nvSpPr>
        <p:spPr>
          <a:xfrm>
            <a:off x="1301661" y="5115858"/>
            <a:ext cx="1326610" cy="400110"/>
          </a:xfrm>
          <a:prstGeom prst="rect">
            <a:avLst/>
          </a:prstGeom>
          <a:noFill/>
        </p:spPr>
        <p:txBody>
          <a:bodyPr wrap="square" rtlCol="0">
            <a:spAutoFit/>
          </a:bodyPr>
          <a:lstStyle/>
          <a:p>
            <a:r>
              <a:rPr lang="en-US" sz="2000" b="1" dirty="0" err="1">
                <a:latin typeface="Tw Cen MT" panose="020B0602020104020603" pitchFamily="34" charset="0"/>
              </a:rPr>
              <a:t>Moyenne</a:t>
            </a:r>
            <a:endParaRPr lang="en-AE" sz="2000" b="1" dirty="0">
              <a:latin typeface="Tw Cen MT" panose="020B0602020104020603" pitchFamily="34" charset="0"/>
            </a:endParaRPr>
          </a:p>
        </p:txBody>
      </p:sp>
    </p:spTree>
    <p:extLst>
      <p:ext uri="{BB962C8B-B14F-4D97-AF65-F5344CB8AC3E}">
        <p14:creationId xmlns:p14="http://schemas.microsoft.com/office/powerpoint/2010/main" val="620742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3" name="Rectangle 2"/>
          <p:cNvSpPr/>
          <p:nvPr/>
        </p:nvSpPr>
        <p:spPr>
          <a:xfrm>
            <a:off x="1411432" y="1365544"/>
            <a:ext cx="9369136" cy="1928733"/>
          </a:xfrm>
          <a:prstGeom prst="rect">
            <a:avLst/>
          </a:prstGeom>
        </p:spPr>
        <p:txBody>
          <a:bodyPr wrap="square">
            <a:spAutoFit/>
          </a:bodyPr>
          <a:lstStyle/>
          <a:p>
            <a:pPr algn="just">
              <a:lnSpc>
                <a:spcPct val="115000"/>
              </a:lnSpc>
              <a:spcAft>
                <a:spcPts val="1600"/>
              </a:spcAft>
            </a:pPr>
            <a:r>
              <a:rPr lang="fr-FR" sz="2000" dirty="0">
                <a:latin typeface="Tw Cen MT" panose="020B0602020104020603" pitchFamily="34" charset="0"/>
                <a:ea typeface="Meiryo"/>
                <a:cs typeface="Arial" panose="020B0604020202020204" pitchFamily="34" charset="0"/>
              </a:rPr>
              <a:t>Pour mieux visualiser la performance du modèle on peut tracer une courbe a l’aide du code ci-dessous :</a:t>
            </a:r>
          </a:p>
          <a:p>
            <a:pPr algn="just"/>
            <a:r>
              <a:rPr lang="fr-FR" sz="2000" dirty="0">
                <a:latin typeface="Tw Cen MT" panose="020B0602020104020603" pitchFamily="34" charset="0"/>
                <a:ea typeface="Meiryo"/>
                <a:cs typeface="Arial" panose="020B0604020202020204" pitchFamily="34" charset="0"/>
              </a:rPr>
              <a:t>On importe d’abord </a:t>
            </a:r>
            <a:r>
              <a:rPr lang="fr-FR" sz="2000" dirty="0" err="1">
                <a:latin typeface="Tw Cen MT" panose="020B0602020104020603" pitchFamily="34" charset="0"/>
                <a:ea typeface="Meiryo"/>
                <a:cs typeface="Arial" panose="020B0604020202020204" pitchFamily="34" charset="0"/>
              </a:rPr>
              <a:t>matplotlib.pyplot</a:t>
            </a:r>
            <a:r>
              <a:rPr lang="fr-FR" sz="2000" dirty="0">
                <a:latin typeface="Tw Cen MT" panose="020B0602020104020603" pitchFamily="34" charset="0"/>
                <a:ea typeface="Meiryo"/>
                <a:cs typeface="Arial" panose="020B0604020202020204" pitchFamily="34" charset="0"/>
              </a:rPr>
              <a:t> qui est une interface basée sur l'état à </a:t>
            </a:r>
            <a:r>
              <a:rPr lang="fr-FR" sz="2000" dirty="0" err="1">
                <a:latin typeface="Tw Cen MT" panose="020B0602020104020603" pitchFamily="34" charset="0"/>
                <a:ea typeface="Meiryo"/>
                <a:cs typeface="Arial" panose="020B0604020202020204" pitchFamily="34" charset="0"/>
              </a:rPr>
              <a:t>matplotlib</a:t>
            </a:r>
            <a:r>
              <a:rPr lang="fr-FR" sz="2000" dirty="0">
                <a:latin typeface="Tw Cen MT" panose="020B0602020104020603" pitchFamily="34" charset="0"/>
                <a:ea typeface="Meiryo"/>
                <a:cs typeface="Arial" panose="020B0604020202020204" pitchFamily="34" charset="0"/>
              </a:rPr>
              <a:t>. Elle fournit une manière implicite, semblable à MATLAB, de tracer. Elle ouvre également les figures sur votre écran, et agit comme le gestionnaire de l'interface graphique des figures. </a:t>
            </a:r>
            <a:endParaRPr lang="fr-FR" sz="2000" dirty="0">
              <a:latin typeface="Tw Cen MT" panose="020B0602020104020603" pitchFamily="34" charset="0"/>
            </a:endParaRPr>
          </a:p>
        </p:txBody>
      </p:sp>
      <p:sp>
        <p:nvSpPr>
          <p:cNvPr id="5" name="Rectangle 4"/>
          <p:cNvSpPr/>
          <p:nvPr/>
        </p:nvSpPr>
        <p:spPr>
          <a:xfrm>
            <a:off x="626973" y="722759"/>
            <a:ext cx="10307630" cy="400110"/>
          </a:xfrm>
          <a:prstGeom prst="rect">
            <a:avLst/>
          </a:prstGeom>
        </p:spPr>
        <p:txBody>
          <a:bodyPr wrap="none">
            <a:spAutoFit/>
          </a:bodyPr>
          <a:lstStyle/>
          <a:p>
            <a:pPr lvl="1">
              <a:spcBef>
                <a:spcPts val="100"/>
              </a:spcBef>
              <a:spcAft>
                <a:spcPts val="1200"/>
              </a:spcAft>
            </a:pPr>
            <a:r>
              <a:rPr lang="fr-FR" sz="2000" b="1" dirty="0">
                <a:solidFill>
                  <a:schemeClr val="accent5">
                    <a:lumMod val="75000"/>
                  </a:schemeClr>
                </a:solidFill>
                <a:latin typeface="Century Gothic" panose="020B0502020202020204" pitchFamily="34" charset="0"/>
                <a:ea typeface="Meiryo"/>
                <a:cs typeface="Times New Roman" panose="02020603050405020304" pitchFamily="18" charset="0"/>
              </a:rPr>
              <a:t>Représentation graphique de données après le test par logistique régression : </a:t>
            </a:r>
            <a:endParaRPr lang="fr-FR" sz="2000" b="1" i="1" dirty="0">
              <a:solidFill>
                <a:schemeClr val="accent5">
                  <a:lumMod val="75000"/>
                </a:schemeClr>
              </a:solidFill>
              <a:latin typeface="Century Gothic" panose="020B0502020202020204" pitchFamily="34" charset="0"/>
              <a:ea typeface="Meiryo"/>
              <a:cs typeface="Times New Roman" panose="02020603050405020304" pitchFamily="18" charset="0"/>
            </a:endParaRPr>
          </a:p>
        </p:txBody>
      </p:sp>
      <p:pic>
        <p:nvPicPr>
          <p:cNvPr id="11" name="Picture 123"/>
          <p:cNvPicPr/>
          <p:nvPr/>
        </p:nvPicPr>
        <p:blipFill>
          <a:blip r:embed="rId3"/>
          <a:stretch>
            <a:fillRect/>
          </a:stretch>
        </p:blipFill>
        <p:spPr>
          <a:xfrm>
            <a:off x="2555657" y="3563723"/>
            <a:ext cx="7080686" cy="2094447"/>
          </a:xfrm>
          <a:prstGeom prst="rect">
            <a:avLst/>
          </a:prstGeom>
        </p:spPr>
      </p:pic>
    </p:spTree>
    <p:extLst>
      <p:ext uri="{BB962C8B-B14F-4D97-AF65-F5344CB8AC3E}">
        <p14:creationId xmlns:p14="http://schemas.microsoft.com/office/powerpoint/2010/main" val="21768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p:cNvGrpSpPr>
          <p:nvPr/>
        </p:nvGrpSpPr>
        <p:grpSpPr bwMode="auto">
          <a:xfrm>
            <a:off x="-9241419" y="-10391"/>
            <a:ext cx="9959975" cy="6858000"/>
            <a:chOff x="-902987" y="0"/>
            <a:chExt cx="9961092" cy="6858000"/>
          </a:xfrm>
          <a:solidFill>
            <a:schemeClr val="tx2">
              <a:lumMod val="60000"/>
              <a:lumOff val="40000"/>
            </a:schemeClr>
          </a:solidFill>
        </p:grpSpPr>
        <p:sp>
          <p:nvSpPr>
            <p:cNvPr id="8" name="Rectangle 7"/>
            <p:cNvSpPr/>
            <p:nvPr/>
          </p:nvSpPr>
          <p:spPr>
            <a:xfrm>
              <a:off x="-902987" y="0"/>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9" name="TextBox 45"/>
            <p:cNvSpPr txBox="1">
              <a:spLocks noChangeArrowheads="1"/>
            </p:cNvSpPr>
            <p:nvPr/>
          </p:nvSpPr>
          <p:spPr bwMode="auto">
            <a:xfrm rot="16200000">
              <a:off x="6082720" y="3296561"/>
              <a:ext cx="5159827" cy="6463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fr-FR" sz="3600" b="1" dirty="0">
                  <a:solidFill>
                    <a:schemeClr val="bg1"/>
                  </a:solidFill>
                  <a:latin typeface="Tw Cen MT" pitchFamily="34" charset="0"/>
                  <a:cs typeface="Arial" panose="020B0604020202020204" pitchFamily="34" charset="0"/>
                </a:rPr>
                <a:t>problématique</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 </a:t>
              </a:r>
            </a:p>
          </p:txBody>
        </p:sp>
      </p:grpSp>
      <p:pic>
        <p:nvPicPr>
          <p:cNvPr id="1030" name="Picture 6" descr="Documents Eau Assainissement">
            <a:extLst>
              <a:ext uri="{FF2B5EF4-FFF2-40B4-BE49-F238E27FC236}">
                <a16:creationId xmlns:a16="http://schemas.microsoft.com/office/drawing/2014/main" id="{87D7D13B-9EE9-4539-AA05-AA163ABF1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750" y="1078639"/>
            <a:ext cx="3149969" cy="23503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 manque d&amp;#39;eau potable en Afrique du Sud | &amp;quot;Environnement&amp;quot; un monde de  solutions&amp;quot;Environnement&amp;quot; un monde de solutions">
            <a:extLst>
              <a:ext uri="{FF2B5EF4-FFF2-40B4-BE49-F238E27FC236}">
                <a16:creationId xmlns:a16="http://schemas.microsoft.com/office/drawing/2014/main" id="{6B900CE4-AE0F-45D4-B5A7-D536D96D2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671" y="939140"/>
            <a:ext cx="3734790" cy="24898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nnaissez-vous les usages non domestiques de l&amp;#39;eau ? | Centre  d&amp;#39;information sur l&amp;#39;eau">
            <a:extLst>
              <a:ext uri="{FF2B5EF4-FFF2-40B4-BE49-F238E27FC236}">
                <a16:creationId xmlns:a16="http://schemas.microsoft.com/office/drawing/2014/main" id="{A2E5A656-BFD4-40B0-A12E-2E3176E0EC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9338" y="3696700"/>
            <a:ext cx="5364954" cy="277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167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12" name="Rectangle 11"/>
          <p:cNvSpPr/>
          <p:nvPr/>
        </p:nvSpPr>
        <p:spPr>
          <a:xfrm>
            <a:off x="1354283" y="1568549"/>
            <a:ext cx="9067800" cy="777585"/>
          </a:xfrm>
          <a:prstGeom prst="rect">
            <a:avLst/>
          </a:prstGeom>
        </p:spPr>
        <p:txBody>
          <a:bodyPr wrap="square">
            <a:spAutoFit/>
          </a:bodyPr>
          <a:lstStyle/>
          <a:p>
            <a:pPr algn="just">
              <a:lnSpc>
                <a:spcPct val="115000"/>
              </a:lnSpc>
              <a:spcAft>
                <a:spcPts val="1600"/>
              </a:spcAft>
            </a:pPr>
            <a:r>
              <a:rPr lang="fr-FR" sz="2000" dirty="0">
                <a:latin typeface="Tw Cen MT" panose="020B0602020104020603" pitchFamily="34" charset="0"/>
                <a:ea typeface="Meiryo"/>
                <a:cs typeface="Arial" panose="020B0604020202020204" pitchFamily="34" charset="0"/>
              </a:rPr>
              <a:t>Comme exemple on a testé le model de la régression logistique afin de visualiser sa performance et on obtenue le graphe suivant :</a:t>
            </a:r>
            <a:endParaRPr lang="fr-FR" sz="2000" dirty="0">
              <a:effectLst/>
              <a:latin typeface="Tw Cen MT" panose="020B0602020104020603" pitchFamily="34" charset="0"/>
              <a:ea typeface="Meiryo"/>
              <a:cs typeface="Arial" panose="020B0604020202020204" pitchFamily="34" charset="0"/>
            </a:endParaRPr>
          </a:p>
        </p:txBody>
      </p:sp>
      <p:sp>
        <p:nvSpPr>
          <p:cNvPr id="13" name="Rectangle 12"/>
          <p:cNvSpPr/>
          <p:nvPr/>
        </p:nvSpPr>
        <p:spPr>
          <a:xfrm>
            <a:off x="827623" y="725850"/>
            <a:ext cx="10410222" cy="400110"/>
          </a:xfrm>
          <a:prstGeom prst="rect">
            <a:avLst/>
          </a:prstGeom>
        </p:spPr>
        <p:txBody>
          <a:bodyPr wrap="none">
            <a:spAutoFit/>
          </a:bodyPr>
          <a:lstStyle/>
          <a:p>
            <a:pPr lvl="1">
              <a:spcBef>
                <a:spcPts val="100"/>
              </a:spcBef>
              <a:spcAft>
                <a:spcPts val="1200"/>
              </a:spcAft>
            </a:pPr>
            <a:r>
              <a:rPr lang="fr-FR" sz="2000" b="1" dirty="0">
                <a:solidFill>
                  <a:schemeClr val="accent5">
                    <a:lumMod val="75000"/>
                  </a:schemeClr>
                </a:solidFill>
                <a:latin typeface="Century Gothic" panose="020B0502020202020204" pitchFamily="34" charset="0"/>
                <a:ea typeface="Meiryo"/>
                <a:cs typeface="Times New Roman" panose="02020603050405020304" pitchFamily="18" charset="0"/>
              </a:rPr>
              <a:t>Représentation graphique de données après le test par logistique régression : </a:t>
            </a:r>
            <a:endParaRPr lang="fr-FR" sz="2000" b="1" i="1" dirty="0">
              <a:solidFill>
                <a:schemeClr val="accent5">
                  <a:lumMod val="75000"/>
                </a:schemeClr>
              </a:solidFill>
              <a:latin typeface="Century Gothic" panose="020B0502020202020204" pitchFamily="34" charset="0"/>
              <a:ea typeface="Meiryo"/>
              <a:cs typeface="Times New Roman" panose="02020603050405020304" pitchFamily="18" charset="0"/>
            </a:endParaRPr>
          </a:p>
        </p:txBody>
      </p:sp>
      <p:pic>
        <p:nvPicPr>
          <p:cNvPr id="14" name="Picture 125"/>
          <p:cNvPicPr/>
          <p:nvPr/>
        </p:nvPicPr>
        <p:blipFill>
          <a:blip r:embed="rId3"/>
          <a:stretch>
            <a:fillRect/>
          </a:stretch>
        </p:blipFill>
        <p:spPr>
          <a:xfrm>
            <a:off x="2639984" y="2453814"/>
            <a:ext cx="6662652" cy="4144414"/>
          </a:xfrm>
          <a:prstGeom prst="rect">
            <a:avLst/>
          </a:prstGeom>
        </p:spPr>
      </p:pic>
    </p:spTree>
    <p:extLst>
      <p:ext uri="{BB962C8B-B14F-4D97-AF65-F5344CB8AC3E}">
        <p14:creationId xmlns:p14="http://schemas.microsoft.com/office/powerpoint/2010/main" val="2016197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5"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7" name="Flowchart: Punched Tape 1">
            <a:extLst>
              <a:ext uri="{FF2B5EF4-FFF2-40B4-BE49-F238E27FC236}">
                <a16:creationId xmlns:a16="http://schemas.microsoft.com/office/drawing/2014/main" id="{43FB3916-3B60-4FEB-940E-C1240ED2C2C4}"/>
              </a:ext>
            </a:extLst>
          </p:cNvPr>
          <p:cNvSpPr/>
          <p:nvPr/>
        </p:nvSpPr>
        <p:spPr>
          <a:xfrm>
            <a:off x="882316" y="159658"/>
            <a:ext cx="4620125" cy="1308196"/>
          </a:xfrm>
          <a:prstGeom prst="flowChartPunchedTap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rgbClr val="002060"/>
                </a:solidFill>
                <a:latin typeface="Tw Cen MT" panose="020B0602020104020603" pitchFamily="34" charset="0"/>
              </a:rPr>
              <a:t>II- Méthode K-nearest neighbors (k-NN)</a:t>
            </a:r>
            <a:endParaRPr lang="en-AE" sz="2800" b="1" dirty="0">
              <a:solidFill>
                <a:srgbClr val="002060"/>
              </a:solidFill>
              <a:latin typeface="Tw Cen MT" panose="020B0602020104020603" pitchFamily="34" charset="0"/>
            </a:endParaRPr>
          </a:p>
        </p:txBody>
      </p:sp>
      <p:sp>
        <p:nvSpPr>
          <p:cNvPr id="8" name="Rectangle 7">
            <a:extLst>
              <a:ext uri="{FF2B5EF4-FFF2-40B4-BE49-F238E27FC236}">
                <a16:creationId xmlns:a16="http://schemas.microsoft.com/office/drawing/2014/main" id="{71833063-2100-454F-801D-A704785AB425}"/>
              </a:ext>
            </a:extLst>
          </p:cNvPr>
          <p:cNvSpPr/>
          <p:nvPr/>
        </p:nvSpPr>
        <p:spPr>
          <a:xfrm>
            <a:off x="882317" y="1588169"/>
            <a:ext cx="4620126" cy="478054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fr-FR" b="1" dirty="0">
                <a:solidFill>
                  <a:srgbClr val="002060"/>
                </a:solidFill>
                <a:latin typeface="Tw Cen MT" panose="020B0602020104020603" pitchFamily="34" charset="0"/>
              </a:rPr>
              <a:t>Définition:</a:t>
            </a:r>
          </a:p>
          <a:p>
            <a:pPr algn="just"/>
            <a:r>
              <a:rPr lang="fr-FR" dirty="0">
                <a:latin typeface="Tw Cen MT" panose="020B0602020104020603" pitchFamily="34" charset="0"/>
              </a:rPr>
              <a:t>La méthode des K plus proches voisins (KNN) a pour but de classifier des points cibles (classe méconnue) en fonction de leurs distances par rapport à des points constituant un échantillon d’apprentissage (c’est-à-dire dont la classe est connue a priori).</a:t>
            </a:r>
          </a:p>
          <a:p>
            <a:pPr algn="just"/>
            <a:endParaRPr lang="en-US" dirty="0">
              <a:solidFill>
                <a:srgbClr val="002060"/>
              </a:solidFill>
              <a:latin typeface="Tw Cen MT" panose="020B0602020104020603" pitchFamily="34" charset="0"/>
            </a:endParaRPr>
          </a:p>
          <a:p>
            <a:pPr algn="just"/>
            <a:r>
              <a:rPr lang="fr-FR" dirty="0">
                <a:latin typeface="Tw Cen MT" panose="020B0602020104020603" pitchFamily="34" charset="0"/>
              </a:rPr>
              <a:t>K-NN est bien adapté aux problèmes de classification, où la relation entre les </a:t>
            </a:r>
            <a:r>
              <a:rPr lang="fr-FR" dirty="0" err="1">
                <a:latin typeface="Tw Cen MT" panose="020B0602020104020603" pitchFamily="34" charset="0"/>
              </a:rPr>
              <a:t>features</a:t>
            </a:r>
            <a:r>
              <a:rPr lang="fr-FR" dirty="0">
                <a:latin typeface="Tw Cen MT" panose="020B0602020104020603" pitchFamily="34" charset="0"/>
              </a:rPr>
              <a:t> est très complexe et difficile à comprendre.</a:t>
            </a:r>
          </a:p>
          <a:p>
            <a:pPr algn="just"/>
            <a:r>
              <a:rPr lang="fr-FR" dirty="0">
                <a:latin typeface="Tw Cen MT" panose="020B0602020104020603" pitchFamily="34" charset="0"/>
              </a:rPr>
              <a:t>L’algorithme de </a:t>
            </a:r>
            <a:r>
              <a:rPr lang="fr-FR" dirty="0" err="1">
                <a:latin typeface="Tw Cen MT" panose="020B0602020104020603" pitchFamily="34" charset="0"/>
              </a:rPr>
              <a:t>Nearest</a:t>
            </a:r>
            <a:r>
              <a:rPr lang="fr-FR" dirty="0">
                <a:latin typeface="Tw Cen MT" panose="020B0602020104020603" pitchFamily="34" charset="0"/>
              </a:rPr>
              <a:t> </a:t>
            </a:r>
            <a:r>
              <a:rPr lang="fr-FR" dirty="0" err="1">
                <a:latin typeface="Tw Cen MT" panose="020B0602020104020603" pitchFamily="34" charset="0"/>
              </a:rPr>
              <a:t>Neighbor</a:t>
            </a:r>
            <a:r>
              <a:rPr lang="fr-FR" dirty="0">
                <a:latin typeface="Tw Cen MT" panose="020B0602020104020603" pitchFamily="34" charset="0"/>
              </a:rPr>
              <a:t> (voisin le plus proche) permet de résoudre des problèmes de classification à plusieurs classes de façon simple et très efficace.</a:t>
            </a:r>
          </a:p>
          <a:p>
            <a:pPr algn="just"/>
            <a:endParaRPr lang="en-AE" b="1" dirty="0">
              <a:solidFill>
                <a:srgbClr val="002060"/>
              </a:solidFill>
            </a:endParaRPr>
          </a:p>
        </p:txBody>
      </p:sp>
      <p:sp>
        <p:nvSpPr>
          <p:cNvPr id="9" name="Rectangle 8">
            <a:extLst>
              <a:ext uri="{FF2B5EF4-FFF2-40B4-BE49-F238E27FC236}">
                <a16:creationId xmlns:a16="http://schemas.microsoft.com/office/drawing/2014/main" id="{31324C41-2E74-4CCC-8851-816A5372A7AC}"/>
              </a:ext>
            </a:extLst>
          </p:cNvPr>
          <p:cNvSpPr/>
          <p:nvPr/>
        </p:nvSpPr>
        <p:spPr>
          <a:xfrm>
            <a:off x="6689560" y="910516"/>
            <a:ext cx="4208203" cy="523220"/>
          </a:xfrm>
          <a:prstGeom prst="rect">
            <a:avLst/>
          </a:prstGeom>
        </p:spPr>
        <p:txBody>
          <a:bodyPr wrap="none">
            <a:spAutoFit/>
          </a:bodyPr>
          <a:lstStyle/>
          <a:p>
            <a:r>
              <a:rPr lang="fr-FR" sz="2800" b="1" dirty="0">
                <a:solidFill>
                  <a:srgbClr val="002060"/>
                </a:solidFill>
                <a:latin typeface="Tw Cen MT" pitchFamily="34" charset="0"/>
                <a:cs typeface="Arial" panose="020B0604020202020204" pitchFamily="34" charset="0"/>
              </a:rPr>
              <a:t>Représentation graphique :</a:t>
            </a:r>
          </a:p>
        </p:txBody>
      </p:sp>
      <p:pic>
        <p:nvPicPr>
          <p:cNvPr id="10" name="Picture 4"/>
          <p:cNvPicPr/>
          <p:nvPr/>
        </p:nvPicPr>
        <p:blipFill>
          <a:blip r:embed="rId2">
            <a:extLst>
              <a:ext uri="{28A0092B-C50C-407E-A947-70E740481C1C}">
                <a14:useLocalDpi xmlns:a14="http://schemas.microsoft.com/office/drawing/2010/main" val="0"/>
              </a:ext>
            </a:extLst>
          </a:blip>
          <a:stretch>
            <a:fillRect/>
          </a:stretch>
        </p:blipFill>
        <p:spPr>
          <a:xfrm>
            <a:off x="5733141" y="1799771"/>
            <a:ext cx="6096000" cy="4568946"/>
          </a:xfrm>
          <a:prstGeom prst="rect">
            <a:avLst/>
          </a:prstGeom>
        </p:spPr>
      </p:pic>
    </p:spTree>
    <p:extLst>
      <p:ext uri="{BB962C8B-B14F-4D97-AF65-F5344CB8AC3E}">
        <p14:creationId xmlns:p14="http://schemas.microsoft.com/office/powerpoint/2010/main" val="4067984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4" name="Rectangle 3">
            <a:extLst>
              <a:ext uri="{FF2B5EF4-FFF2-40B4-BE49-F238E27FC236}">
                <a16:creationId xmlns:a16="http://schemas.microsoft.com/office/drawing/2014/main" id="{1A55E265-1211-40DE-9F2D-1526386825E1}"/>
              </a:ext>
            </a:extLst>
          </p:cNvPr>
          <p:cNvSpPr/>
          <p:nvPr/>
        </p:nvSpPr>
        <p:spPr>
          <a:xfrm>
            <a:off x="626973" y="24713"/>
            <a:ext cx="8452625" cy="1120820"/>
          </a:xfrm>
          <a:prstGeom prst="rect">
            <a:avLst/>
          </a:prstGeom>
        </p:spPr>
        <p:txBody>
          <a:bodyPr wrap="square">
            <a:spAutoFit/>
          </a:bodyPr>
          <a:lstStyle/>
          <a:p>
            <a:pPr lvl="1">
              <a:spcBef>
                <a:spcPts val="100"/>
              </a:spcBef>
              <a:spcAft>
                <a:spcPts val="1200"/>
              </a:spcAft>
            </a:pPr>
            <a:r>
              <a:rPr lang="fr-FR" sz="2800" b="1" dirty="0">
                <a:solidFill>
                  <a:srgbClr val="002060"/>
                </a:solidFill>
                <a:latin typeface="Tw Cen MT" panose="020B0602020104020603" pitchFamily="34" charset="0"/>
                <a:ea typeface="Meiryo" panose="020B0604030504040204" pitchFamily="34" charset="-128"/>
                <a:cs typeface="Times New Roman" panose="02020603050405020304" pitchFamily="18" charset="0"/>
              </a:rPr>
              <a:t>Application de K-NN selon python</a:t>
            </a:r>
          </a:p>
          <a:p>
            <a:pPr lvl="1">
              <a:spcBef>
                <a:spcPts val="100"/>
              </a:spcBef>
              <a:spcAft>
                <a:spcPts val="1200"/>
              </a:spcAft>
            </a:pPr>
            <a:r>
              <a:rPr lang="fr-FR" sz="2800" b="1" dirty="0">
                <a:solidFill>
                  <a:srgbClr val="002060"/>
                </a:solidFill>
                <a:latin typeface="Tw Cen MT" panose="020B0602020104020603" pitchFamily="34" charset="0"/>
                <a:ea typeface="Meiryo" panose="020B0604030504040204" pitchFamily="34" charset="-128"/>
                <a:cs typeface="Times New Roman" panose="02020603050405020304" pitchFamily="18" charset="0"/>
              </a:rPr>
              <a:t> </a:t>
            </a:r>
            <a:endParaRPr lang="en-AE" sz="2800" b="1" i="1" dirty="0">
              <a:solidFill>
                <a:srgbClr val="002060"/>
              </a:solidFill>
              <a:effectLst/>
              <a:latin typeface="Tw Cen MT" panose="020B0602020104020603" pitchFamily="34" charset="0"/>
              <a:ea typeface="Meiryo" panose="020B0604030504040204" pitchFamily="34" charset="-128"/>
              <a:cs typeface="Times New Roman" panose="02020603050405020304" pitchFamily="18" charset="0"/>
            </a:endParaRPr>
          </a:p>
        </p:txBody>
      </p:sp>
      <p:sp>
        <p:nvSpPr>
          <p:cNvPr id="5" name="Rectangle 4">
            <a:extLst>
              <a:ext uri="{FF2B5EF4-FFF2-40B4-BE49-F238E27FC236}">
                <a16:creationId xmlns:a16="http://schemas.microsoft.com/office/drawing/2014/main" id="{D34158C3-A2F0-404A-944E-D918A858238F}"/>
              </a:ext>
            </a:extLst>
          </p:cNvPr>
          <p:cNvSpPr/>
          <p:nvPr/>
        </p:nvSpPr>
        <p:spPr>
          <a:xfrm>
            <a:off x="2840614" y="591475"/>
            <a:ext cx="6650061" cy="6497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spc="75" dirty="0">
                <a:solidFill>
                  <a:schemeClr val="tx1"/>
                </a:solidFill>
                <a:latin typeface="Tw Cen MT" panose="020B0602020104020603" pitchFamily="34" charset="0"/>
                <a:ea typeface="Meiryo" panose="020B0604030504040204" pitchFamily="34" charset="-128"/>
                <a:cs typeface="Arial" panose="020B0604020202020204" pitchFamily="34" charset="0"/>
              </a:rPr>
              <a:t>a) Application de  K-NN</a:t>
            </a:r>
            <a:endParaRPr lang="en-AE" sz="2400" b="1" dirty="0">
              <a:solidFill>
                <a:schemeClr val="tx1"/>
              </a:solidFill>
              <a:latin typeface="Tw Cen MT" panose="020B0602020104020603" pitchFamily="34" charset="0"/>
            </a:endParaRPr>
          </a:p>
        </p:txBody>
      </p:sp>
      <p:sp>
        <p:nvSpPr>
          <p:cNvPr id="7" name="Rectangle 6">
            <a:extLst>
              <a:ext uri="{FF2B5EF4-FFF2-40B4-BE49-F238E27FC236}">
                <a16:creationId xmlns:a16="http://schemas.microsoft.com/office/drawing/2014/main" id="{471251D2-986D-449E-8DBB-48A18ECFD74F}"/>
              </a:ext>
            </a:extLst>
          </p:cNvPr>
          <p:cNvSpPr/>
          <p:nvPr/>
        </p:nvSpPr>
        <p:spPr>
          <a:xfrm>
            <a:off x="2827767" y="2415823"/>
            <a:ext cx="7010399" cy="7058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dirty="0">
                <a:latin typeface="Tw Cen MT" panose="020B0602020104020603" pitchFamily="34" charset="0"/>
              </a:rPr>
              <a:t>b) Création du modèle</a:t>
            </a:r>
            <a:r>
              <a:rPr lang="fr-FR" sz="2400" b="1" spc="75" dirty="0">
                <a:solidFill>
                  <a:schemeClr val="tx1"/>
                </a:solidFill>
                <a:latin typeface="Tw Cen MT" panose="020B0602020104020603" pitchFamily="34" charset="0"/>
                <a:ea typeface="Meiryo" panose="020B0604030504040204" pitchFamily="34" charset="-128"/>
                <a:cs typeface="Arial" panose="020B0604020202020204" pitchFamily="34" charset="0"/>
              </a:rPr>
              <a:t> </a:t>
            </a:r>
            <a:endParaRPr lang="en-AE" sz="2400" b="1" dirty="0">
              <a:solidFill>
                <a:schemeClr val="tx1"/>
              </a:solidFill>
              <a:latin typeface="Tw Cen MT" panose="020B0602020104020603" pitchFamily="34" charset="0"/>
            </a:endParaRPr>
          </a:p>
        </p:txBody>
      </p:sp>
      <p:sp>
        <p:nvSpPr>
          <p:cNvPr id="8" name="Rectangle 7">
            <a:extLst>
              <a:ext uri="{FF2B5EF4-FFF2-40B4-BE49-F238E27FC236}">
                <a16:creationId xmlns:a16="http://schemas.microsoft.com/office/drawing/2014/main" id="{8AF662D8-3D6C-4BB5-8B4C-769626FA22BC}"/>
              </a:ext>
            </a:extLst>
          </p:cNvPr>
          <p:cNvSpPr/>
          <p:nvPr/>
        </p:nvSpPr>
        <p:spPr>
          <a:xfrm>
            <a:off x="2824903" y="3605032"/>
            <a:ext cx="7010399" cy="7058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dirty="0">
                <a:latin typeface="Tw Cen MT" panose="020B0602020104020603" pitchFamily="34" charset="0"/>
              </a:rPr>
              <a:t>c) Entrainement du modèle</a:t>
            </a:r>
            <a:endParaRPr lang="en-AE" sz="2400" b="1" dirty="0">
              <a:solidFill>
                <a:schemeClr val="tx1"/>
              </a:solidFill>
              <a:latin typeface="Tw Cen MT" panose="020B0602020104020603" pitchFamily="34" charset="0"/>
            </a:endParaRPr>
          </a:p>
        </p:txBody>
      </p:sp>
      <p:sp>
        <p:nvSpPr>
          <p:cNvPr id="9" name="Rectangle 8">
            <a:extLst>
              <a:ext uri="{FF2B5EF4-FFF2-40B4-BE49-F238E27FC236}">
                <a16:creationId xmlns:a16="http://schemas.microsoft.com/office/drawing/2014/main" id="{0854FA8F-1978-4716-979F-6A223E9439AE}"/>
              </a:ext>
            </a:extLst>
          </p:cNvPr>
          <p:cNvSpPr/>
          <p:nvPr/>
        </p:nvSpPr>
        <p:spPr>
          <a:xfrm>
            <a:off x="2840614" y="4990533"/>
            <a:ext cx="7010399" cy="7058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lvl="0" algn="ctr"/>
            <a:r>
              <a:rPr lang="fr-FR" sz="2400" b="1" dirty="0">
                <a:latin typeface="Tw Cen MT" panose="020B0602020104020603" pitchFamily="34" charset="0"/>
              </a:rPr>
              <a:t>d) Test du modèle </a:t>
            </a:r>
            <a:endParaRPr lang="en-AE" sz="2400" b="1" dirty="0">
              <a:latin typeface="Tw Cen MT" panose="020B0602020104020603" pitchFamily="34" charset="0"/>
            </a:endParaRPr>
          </a:p>
        </p:txBody>
      </p:sp>
      <p:pic>
        <p:nvPicPr>
          <p:cNvPr id="1027" name="Imag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479" y="1284767"/>
            <a:ext cx="5622268"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0058" y="1722464"/>
            <a:ext cx="5591175" cy="257175"/>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22" y="1915081"/>
            <a:ext cx="5610225" cy="457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5"/>
          <p:cNvSpPr>
            <a:spLocks noChangeArrowheads="1"/>
          </p:cNvSpPr>
          <p:nvPr/>
        </p:nvSpPr>
        <p:spPr bwMode="auto">
          <a:xfrm>
            <a:off x="0" y="1638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pitchFamily="34" charset="0"/>
              <a:cs typeface="Arial" pitchFamily="34" charset="0"/>
            </a:endParaRPr>
          </a:p>
        </p:txBody>
      </p:sp>
      <p:pic>
        <p:nvPicPr>
          <p:cNvPr id="18" name="Image 17"/>
          <p:cNvPicPr/>
          <p:nvPr/>
        </p:nvPicPr>
        <p:blipFill>
          <a:blip r:embed="rId6"/>
          <a:stretch>
            <a:fillRect/>
          </a:stretch>
        </p:blipFill>
        <p:spPr>
          <a:xfrm>
            <a:off x="2885812" y="3149600"/>
            <a:ext cx="6798132" cy="385641"/>
          </a:xfrm>
          <a:prstGeom prst="rect">
            <a:avLst/>
          </a:prstGeom>
        </p:spPr>
      </p:pic>
      <p:pic>
        <p:nvPicPr>
          <p:cNvPr id="19" name="Image 18"/>
          <p:cNvPicPr/>
          <p:nvPr/>
        </p:nvPicPr>
        <p:blipFill>
          <a:blip r:embed="rId7"/>
          <a:stretch>
            <a:fillRect/>
          </a:stretch>
        </p:blipFill>
        <p:spPr>
          <a:xfrm>
            <a:off x="4178527" y="4333671"/>
            <a:ext cx="4530044" cy="528612"/>
          </a:xfrm>
          <a:prstGeom prst="rect">
            <a:avLst/>
          </a:prstGeom>
        </p:spPr>
      </p:pic>
      <p:pic>
        <p:nvPicPr>
          <p:cNvPr id="20" name="Image 19"/>
          <p:cNvPicPr/>
          <p:nvPr/>
        </p:nvPicPr>
        <p:blipFill>
          <a:blip r:embed="rId8"/>
          <a:stretch>
            <a:fillRect/>
          </a:stretch>
        </p:blipFill>
        <p:spPr>
          <a:xfrm>
            <a:off x="4338184" y="5722355"/>
            <a:ext cx="4210730" cy="569481"/>
          </a:xfrm>
          <a:prstGeom prst="rect">
            <a:avLst/>
          </a:prstGeom>
        </p:spPr>
      </p:pic>
    </p:spTree>
    <p:extLst>
      <p:ext uri="{BB962C8B-B14F-4D97-AF65-F5344CB8AC3E}">
        <p14:creationId xmlns:p14="http://schemas.microsoft.com/office/powerpoint/2010/main" val="250769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2" name="Rectangle 1">
            <a:extLst>
              <a:ext uri="{FF2B5EF4-FFF2-40B4-BE49-F238E27FC236}">
                <a16:creationId xmlns:a16="http://schemas.microsoft.com/office/drawing/2014/main" id="{C83922AA-C617-44D0-A3B9-EDACD4CE3988}"/>
              </a:ext>
            </a:extLst>
          </p:cNvPr>
          <p:cNvSpPr/>
          <p:nvPr/>
        </p:nvSpPr>
        <p:spPr>
          <a:xfrm>
            <a:off x="1596571" y="910516"/>
            <a:ext cx="2654587" cy="99085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lvl="0" algn="ctr"/>
            <a:r>
              <a:rPr lang="fr-FR" sz="2800" b="1" dirty="0">
                <a:solidFill>
                  <a:srgbClr val="002060"/>
                </a:solidFill>
                <a:latin typeface="Tw Cen MT" panose="020B0602020104020603" pitchFamily="34" charset="0"/>
              </a:rPr>
              <a:t>ACCURACY</a:t>
            </a:r>
            <a:endParaRPr lang="en-AE" sz="2800" b="1" i="1" dirty="0">
              <a:solidFill>
                <a:srgbClr val="002060"/>
              </a:solidFill>
              <a:latin typeface="Tw Cen MT" panose="020B0602020104020603" pitchFamily="34" charset="0"/>
            </a:endParaRPr>
          </a:p>
        </p:txBody>
      </p:sp>
      <p:pic>
        <p:nvPicPr>
          <p:cNvPr id="5" name="Image 4"/>
          <p:cNvPicPr/>
          <p:nvPr/>
        </p:nvPicPr>
        <p:blipFill rotWithShape="1">
          <a:blip r:embed="rId3"/>
          <a:srcRect b="51163"/>
          <a:stretch/>
        </p:blipFill>
        <p:spPr bwMode="auto">
          <a:xfrm>
            <a:off x="6778172" y="1560082"/>
            <a:ext cx="4528457" cy="800574"/>
          </a:xfrm>
          <a:prstGeom prst="rect">
            <a:avLst/>
          </a:prstGeom>
          <a:ln>
            <a:noFill/>
          </a:ln>
          <a:extLst>
            <a:ext uri="{53640926-AAD7-44D8-BBD7-CCE9431645EC}">
              <a14:shadowObscured xmlns:a14="http://schemas.microsoft.com/office/drawing/2010/main"/>
            </a:ext>
          </a:extLst>
        </p:spPr>
      </p:pic>
      <p:cxnSp>
        <p:nvCxnSpPr>
          <p:cNvPr id="4" name="Connecteur en angle 3"/>
          <p:cNvCxnSpPr>
            <a:stCxn id="2" idx="3"/>
          </p:cNvCxnSpPr>
          <p:nvPr/>
        </p:nvCxnSpPr>
        <p:spPr>
          <a:xfrm>
            <a:off x="4251158" y="1405944"/>
            <a:ext cx="2236728" cy="495427"/>
          </a:xfrm>
          <a:prstGeom prst="bentConnector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 name="Image 8"/>
          <p:cNvPicPr/>
          <p:nvPr/>
        </p:nvPicPr>
        <p:blipFill rotWithShape="1">
          <a:blip r:embed="rId4"/>
          <a:srcRect t="75229" r="60795"/>
          <a:stretch/>
        </p:blipFill>
        <p:spPr bwMode="auto">
          <a:xfrm>
            <a:off x="8040915" y="3311747"/>
            <a:ext cx="2002972" cy="603931"/>
          </a:xfrm>
          <a:prstGeom prst="rect">
            <a:avLst/>
          </a:prstGeom>
          <a:ln>
            <a:noFill/>
          </a:ln>
          <a:extLst>
            <a:ext uri="{53640926-AAD7-44D8-BBD7-CCE9431645EC}">
              <a14:shadowObscured xmlns:a14="http://schemas.microsoft.com/office/drawing/2010/main"/>
            </a:ext>
          </a:extLst>
        </p:spPr>
      </p:pic>
      <p:cxnSp>
        <p:nvCxnSpPr>
          <p:cNvPr id="8" name="Connecteur droit avec flèche 7"/>
          <p:cNvCxnSpPr/>
          <p:nvPr/>
        </p:nvCxnSpPr>
        <p:spPr>
          <a:xfrm>
            <a:off x="9042400" y="2510972"/>
            <a:ext cx="1" cy="6411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4601029" y="933262"/>
            <a:ext cx="1886857"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Calcul</a:t>
            </a:r>
          </a:p>
        </p:txBody>
      </p:sp>
      <p:sp>
        <p:nvSpPr>
          <p:cNvPr id="16" name="ZoneTexte 15"/>
          <p:cNvSpPr txBox="1"/>
          <p:nvPr/>
        </p:nvSpPr>
        <p:spPr>
          <a:xfrm>
            <a:off x="9281886" y="2631476"/>
            <a:ext cx="1886857"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Résultat</a:t>
            </a:r>
          </a:p>
        </p:txBody>
      </p:sp>
      <p:cxnSp>
        <p:nvCxnSpPr>
          <p:cNvPr id="17" name="Connecteur en angle 16"/>
          <p:cNvCxnSpPr/>
          <p:nvPr/>
        </p:nvCxnSpPr>
        <p:spPr>
          <a:xfrm rot="5400000">
            <a:off x="2432234" y="2296722"/>
            <a:ext cx="989758" cy="354833"/>
          </a:xfrm>
          <a:prstGeom prst="bentConnector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 name="Image 18"/>
          <p:cNvPicPr/>
          <p:nvPr/>
        </p:nvPicPr>
        <p:blipFill>
          <a:blip r:embed="rId5"/>
          <a:stretch>
            <a:fillRect/>
          </a:stretch>
        </p:blipFill>
        <p:spPr>
          <a:xfrm>
            <a:off x="1074058" y="3027073"/>
            <a:ext cx="4426857" cy="459982"/>
          </a:xfrm>
          <a:prstGeom prst="rect">
            <a:avLst/>
          </a:prstGeom>
        </p:spPr>
      </p:pic>
      <p:cxnSp>
        <p:nvCxnSpPr>
          <p:cNvPr id="20" name="Connecteur droit avec flèche 19"/>
          <p:cNvCxnSpPr/>
          <p:nvPr/>
        </p:nvCxnSpPr>
        <p:spPr>
          <a:xfrm flipH="1">
            <a:off x="2743199" y="3563262"/>
            <a:ext cx="6497" cy="4862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2" name="Image 21"/>
          <p:cNvPicPr/>
          <p:nvPr/>
        </p:nvPicPr>
        <p:blipFill>
          <a:blip r:embed="rId6"/>
          <a:stretch>
            <a:fillRect/>
          </a:stretch>
        </p:blipFill>
        <p:spPr>
          <a:xfrm>
            <a:off x="1117600" y="4234089"/>
            <a:ext cx="5723255" cy="2076450"/>
          </a:xfrm>
          <a:prstGeom prst="rect">
            <a:avLst/>
          </a:prstGeom>
        </p:spPr>
      </p:pic>
      <p:sp>
        <p:nvSpPr>
          <p:cNvPr id="23" name="ZoneTexte 22"/>
          <p:cNvSpPr txBox="1"/>
          <p:nvPr/>
        </p:nvSpPr>
        <p:spPr>
          <a:xfrm>
            <a:off x="1117600" y="2003911"/>
            <a:ext cx="1886857"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Classification</a:t>
            </a:r>
          </a:p>
        </p:txBody>
      </p:sp>
      <p:sp>
        <p:nvSpPr>
          <p:cNvPr id="25" name="ZoneTexte 24"/>
          <p:cNvSpPr txBox="1"/>
          <p:nvPr/>
        </p:nvSpPr>
        <p:spPr>
          <a:xfrm>
            <a:off x="2923864" y="3649376"/>
            <a:ext cx="1886857"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Résultat</a:t>
            </a:r>
          </a:p>
        </p:txBody>
      </p:sp>
    </p:spTree>
    <p:extLst>
      <p:ext uri="{BB962C8B-B14F-4D97-AF65-F5344CB8AC3E}">
        <p14:creationId xmlns:p14="http://schemas.microsoft.com/office/powerpoint/2010/main" val="1475593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3922AA-C617-44D0-A3B9-EDACD4CE3988}"/>
              </a:ext>
            </a:extLst>
          </p:cNvPr>
          <p:cNvSpPr/>
          <p:nvPr/>
        </p:nvSpPr>
        <p:spPr>
          <a:xfrm>
            <a:off x="1277381" y="242859"/>
            <a:ext cx="2654587" cy="99085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lvl="0" algn="ctr"/>
            <a:r>
              <a:rPr lang="fr-FR" sz="2800" b="1" dirty="0">
                <a:solidFill>
                  <a:srgbClr val="002060"/>
                </a:solidFill>
                <a:latin typeface="Tw Cen MT" panose="020B0602020104020603" pitchFamily="34" charset="0"/>
              </a:rPr>
              <a:t>Matrice de confusion</a:t>
            </a:r>
            <a:endParaRPr lang="en-AE" sz="2800" b="1" i="1" dirty="0">
              <a:solidFill>
                <a:srgbClr val="002060"/>
              </a:solidFill>
              <a:latin typeface="Tw Cen MT" panose="020B0602020104020603" pitchFamily="34" charset="0"/>
            </a:endParaRPr>
          </a:p>
        </p:txBody>
      </p:sp>
      <p:sp>
        <p:nvSpPr>
          <p:cNvPr id="3" name="Rectangle 2"/>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4"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11" name="ZoneTexte 10"/>
          <p:cNvSpPr txBox="1"/>
          <p:nvPr/>
        </p:nvSpPr>
        <p:spPr>
          <a:xfrm>
            <a:off x="943463" y="1383795"/>
            <a:ext cx="2598057" cy="400110"/>
          </a:xfrm>
          <a:prstGeom prst="rect">
            <a:avLst/>
          </a:prstGeom>
          <a:noFill/>
          <a:ln>
            <a:solidFill>
              <a:srgbClr val="FF0000"/>
            </a:solidFill>
          </a:ln>
        </p:spPr>
        <p:txBody>
          <a:bodyPr wrap="square" rtlCol="0">
            <a:spAutoFit/>
          </a:bodyPr>
          <a:lstStyle/>
          <a:p>
            <a:pPr algn="ctr"/>
            <a:r>
              <a:rPr lang="fr-FR" sz="2000" b="1" dirty="0" err="1">
                <a:solidFill>
                  <a:srgbClr val="FF0000"/>
                </a:solidFill>
                <a:latin typeface="Tw Cen MT" pitchFamily="34" charset="0"/>
              </a:rPr>
              <a:t>Confusion_matrix</a:t>
            </a:r>
            <a:r>
              <a:rPr lang="fr-FR" sz="2000" b="1" dirty="0">
                <a:solidFill>
                  <a:srgbClr val="FF0000"/>
                </a:solidFill>
                <a:latin typeface="Tw Cen MT" pitchFamily="34" charset="0"/>
              </a:rPr>
              <a:t> ()</a:t>
            </a:r>
          </a:p>
        </p:txBody>
      </p:sp>
      <p:pic>
        <p:nvPicPr>
          <p:cNvPr id="18" name="Image 17"/>
          <p:cNvPicPr/>
          <p:nvPr/>
        </p:nvPicPr>
        <p:blipFill rotWithShape="1">
          <a:blip r:embed="rId3">
            <a:extLst>
              <a:ext uri="{28A0092B-C50C-407E-A947-70E740481C1C}">
                <a14:useLocalDpi xmlns:a14="http://schemas.microsoft.com/office/drawing/2010/main" val="0"/>
              </a:ext>
            </a:extLst>
          </a:blip>
          <a:srcRect r="48264"/>
          <a:stretch/>
        </p:blipFill>
        <p:spPr>
          <a:xfrm>
            <a:off x="5867018" y="729407"/>
            <a:ext cx="3799496" cy="654388"/>
          </a:xfrm>
          <a:prstGeom prst="rect">
            <a:avLst/>
          </a:prstGeom>
        </p:spPr>
      </p:pic>
      <p:sp>
        <p:nvSpPr>
          <p:cNvPr id="19" name="ZoneTexte 18"/>
          <p:cNvSpPr txBox="1"/>
          <p:nvPr/>
        </p:nvSpPr>
        <p:spPr>
          <a:xfrm>
            <a:off x="4075708" y="216042"/>
            <a:ext cx="2780251"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Importer les librairies</a:t>
            </a:r>
          </a:p>
        </p:txBody>
      </p:sp>
      <p:pic>
        <p:nvPicPr>
          <p:cNvPr id="20" name="Image 19"/>
          <p:cNvPicPr/>
          <p:nvPr/>
        </p:nvPicPr>
        <p:blipFill>
          <a:blip r:embed="rId4"/>
          <a:stretch>
            <a:fillRect/>
          </a:stretch>
        </p:blipFill>
        <p:spPr>
          <a:xfrm>
            <a:off x="1843349" y="1915885"/>
            <a:ext cx="5558937" cy="696687"/>
          </a:xfrm>
          <a:prstGeom prst="rect">
            <a:avLst/>
          </a:prstGeom>
        </p:spPr>
      </p:pic>
      <p:pic>
        <p:nvPicPr>
          <p:cNvPr id="21" name="Image 20"/>
          <p:cNvPicPr/>
          <p:nvPr/>
        </p:nvPicPr>
        <p:blipFill>
          <a:blip r:embed="rId5"/>
          <a:stretch>
            <a:fillRect/>
          </a:stretch>
        </p:blipFill>
        <p:spPr>
          <a:xfrm>
            <a:off x="3323771" y="2689486"/>
            <a:ext cx="5307012" cy="3807005"/>
          </a:xfrm>
          <a:prstGeom prst="rect">
            <a:avLst/>
          </a:prstGeom>
        </p:spPr>
      </p:pic>
      <p:sp>
        <p:nvSpPr>
          <p:cNvPr id="22" name="Rectangle 21"/>
          <p:cNvSpPr/>
          <p:nvPr/>
        </p:nvSpPr>
        <p:spPr>
          <a:xfrm>
            <a:off x="9043780" y="3781363"/>
            <a:ext cx="1821332" cy="1323439"/>
          </a:xfrm>
          <a:prstGeom prst="rect">
            <a:avLst/>
          </a:prstGeom>
        </p:spPr>
        <p:txBody>
          <a:bodyPr wrap="none">
            <a:spAutoFit/>
          </a:bodyPr>
          <a:lstStyle/>
          <a:p>
            <a:r>
              <a:rPr lang="fr-FR" sz="2000" b="1" dirty="0">
                <a:latin typeface="Tw Cen MT" pitchFamily="34" charset="0"/>
              </a:rPr>
              <a:t>TP : 51.66 % </a:t>
            </a:r>
          </a:p>
          <a:p>
            <a:r>
              <a:rPr lang="fr-FR" sz="2000" b="1" dirty="0">
                <a:latin typeface="Tw Cen MT" pitchFamily="34" charset="0"/>
              </a:rPr>
              <a:t> TN : 23.48 % </a:t>
            </a:r>
          </a:p>
          <a:p>
            <a:r>
              <a:rPr lang="fr-FR" sz="2000" b="1" dirty="0">
                <a:latin typeface="Tw Cen MT" pitchFamily="34" charset="0"/>
              </a:rPr>
              <a:t> FP : 11.18 % </a:t>
            </a:r>
          </a:p>
          <a:p>
            <a:r>
              <a:rPr lang="fr-FR" sz="2000" b="1" dirty="0">
                <a:latin typeface="Tw Cen MT" pitchFamily="34" charset="0"/>
              </a:rPr>
              <a:t> FN : 13.68 %</a:t>
            </a:r>
          </a:p>
        </p:txBody>
      </p:sp>
    </p:spTree>
    <p:extLst>
      <p:ext uri="{BB962C8B-B14F-4D97-AF65-F5344CB8AC3E}">
        <p14:creationId xmlns:p14="http://schemas.microsoft.com/office/powerpoint/2010/main" val="2869024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3922AA-C617-44D0-A3B9-EDACD4CE3988}"/>
              </a:ext>
            </a:extLst>
          </p:cNvPr>
          <p:cNvSpPr/>
          <p:nvPr/>
        </p:nvSpPr>
        <p:spPr>
          <a:xfrm>
            <a:off x="2394981" y="242859"/>
            <a:ext cx="6444219" cy="99085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lvl="0" algn="ctr"/>
            <a:r>
              <a:rPr lang="fr-FR" sz="2400" b="1" dirty="0">
                <a:solidFill>
                  <a:srgbClr val="002060"/>
                </a:solidFill>
                <a:latin typeface="Tw Cen MT" panose="020B0602020104020603" pitchFamily="34" charset="0"/>
              </a:rPr>
              <a:t>APPLICATION DE CROSS VALIDATION  </a:t>
            </a:r>
            <a:endParaRPr lang="en-AE" sz="2400" b="1" i="1" dirty="0">
              <a:solidFill>
                <a:srgbClr val="002060"/>
              </a:solidFill>
              <a:latin typeface="Tw Cen MT" panose="020B0602020104020603" pitchFamily="34" charset="0"/>
            </a:endParaRPr>
          </a:p>
        </p:txBody>
      </p:sp>
      <p:sp>
        <p:nvSpPr>
          <p:cNvPr id="3" name="Rectangle 2"/>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4"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pic>
        <p:nvPicPr>
          <p:cNvPr id="11" name="Picture 97"/>
          <p:cNvPicPr/>
          <p:nvPr/>
        </p:nvPicPr>
        <p:blipFill>
          <a:blip r:embed="rId3">
            <a:extLst>
              <a:ext uri="{28A0092B-C50C-407E-A947-70E740481C1C}">
                <a14:useLocalDpi xmlns:a14="http://schemas.microsoft.com/office/drawing/2010/main" val="0"/>
              </a:ext>
            </a:extLst>
          </a:blip>
          <a:srcRect/>
          <a:stretch>
            <a:fillRect/>
          </a:stretch>
        </p:blipFill>
        <p:spPr bwMode="auto">
          <a:xfrm>
            <a:off x="1824270" y="2318554"/>
            <a:ext cx="7426226" cy="1204324"/>
          </a:xfrm>
          <a:prstGeom prst="rect">
            <a:avLst/>
          </a:prstGeom>
          <a:noFill/>
        </p:spPr>
      </p:pic>
      <p:sp>
        <p:nvSpPr>
          <p:cNvPr id="12" name="Rectangle 11"/>
          <p:cNvSpPr/>
          <p:nvPr/>
        </p:nvSpPr>
        <p:spPr>
          <a:xfrm>
            <a:off x="4142006" y="1680866"/>
            <a:ext cx="2950167" cy="400110"/>
          </a:xfrm>
          <a:prstGeom prst="rect">
            <a:avLst/>
          </a:prstGeom>
        </p:spPr>
        <p:txBody>
          <a:bodyPr wrap="none">
            <a:spAutoFit/>
          </a:bodyPr>
          <a:lstStyle/>
          <a:p>
            <a:pPr algn="ctr"/>
            <a:r>
              <a:rPr lang="fr-FR" sz="2000" b="1" dirty="0">
                <a:latin typeface="Tw Cen MT" pitchFamily="34" charset="0"/>
              </a:rPr>
              <a:t>Précision de notre modèle</a:t>
            </a:r>
          </a:p>
        </p:txBody>
      </p:sp>
      <p:cxnSp>
        <p:nvCxnSpPr>
          <p:cNvPr id="14" name="Connecteur droit avec flèche 13"/>
          <p:cNvCxnSpPr/>
          <p:nvPr/>
        </p:nvCxnSpPr>
        <p:spPr>
          <a:xfrm>
            <a:off x="5595349" y="1291770"/>
            <a:ext cx="0" cy="44715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5537384" y="3592286"/>
            <a:ext cx="0" cy="355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94"/>
          <p:cNvPicPr/>
          <p:nvPr/>
        </p:nvPicPr>
        <p:blipFill>
          <a:blip r:embed="rId4">
            <a:extLst>
              <a:ext uri="{28A0092B-C50C-407E-A947-70E740481C1C}">
                <a14:useLocalDpi xmlns:a14="http://schemas.microsoft.com/office/drawing/2010/main" val="0"/>
              </a:ext>
            </a:extLst>
          </a:blip>
          <a:srcRect/>
          <a:stretch>
            <a:fillRect/>
          </a:stretch>
        </p:blipFill>
        <p:spPr bwMode="auto">
          <a:xfrm>
            <a:off x="2368197" y="4135897"/>
            <a:ext cx="6338373" cy="1897744"/>
          </a:xfrm>
          <a:prstGeom prst="rect">
            <a:avLst/>
          </a:prstGeom>
          <a:noFill/>
          <a:ln>
            <a:noFill/>
          </a:ln>
        </p:spPr>
      </p:pic>
    </p:spTree>
    <p:extLst>
      <p:ext uri="{BB962C8B-B14F-4D97-AF65-F5344CB8AC3E}">
        <p14:creationId xmlns:p14="http://schemas.microsoft.com/office/powerpoint/2010/main" val="3321775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2" name="Flowchart: Punched Tape 1">
            <a:extLst>
              <a:ext uri="{FF2B5EF4-FFF2-40B4-BE49-F238E27FC236}">
                <a16:creationId xmlns:a16="http://schemas.microsoft.com/office/drawing/2014/main" id="{43FB3916-3B60-4FEB-940E-C1240ED2C2C4}"/>
              </a:ext>
            </a:extLst>
          </p:cNvPr>
          <p:cNvSpPr/>
          <p:nvPr/>
        </p:nvSpPr>
        <p:spPr>
          <a:xfrm>
            <a:off x="882317" y="219564"/>
            <a:ext cx="4620126" cy="1187115"/>
          </a:xfrm>
          <a:prstGeom prst="flowChartPunchedTap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rgbClr val="002060"/>
                </a:solidFill>
                <a:latin typeface="Tw Cen MT" panose="020B0602020104020603" pitchFamily="34" charset="0"/>
              </a:rPr>
              <a:t>III-Support vector machine (SVM)</a:t>
            </a:r>
            <a:endParaRPr lang="en-AE" sz="2800" b="1" dirty="0">
              <a:solidFill>
                <a:srgbClr val="002060"/>
              </a:solidFill>
              <a:latin typeface="Tw Cen MT" panose="020B0602020104020603" pitchFamily="34" charset="0"/>
            </a:endParaRPr>
          </a:p>
        </p:txBody>
      </p:sp>
      <p:sp>
        <p:nvSpPr>
          <p:cNvPr id="4" name="Rectangle 3">
            <a:extLst>
              <a:ext uri="{FF2B5EF4-FFF2-40B4-BE49-F238E27FC236}">
                <a16:creationId xmlns:a16="http://schemas.microsoft.com/office/drawing/2014/main" id="{71833063-2100-454F-801D-A704785AB425}"/>
              </a:ext>
            </a:extLst>
          </p:cNvPr>
          <p:cNvSpPr/>
          <p:nvPr/>
        </p:nvSpPr>
        <p:spPr>
          <a:xfrm>
            <a:off x="882317" y="1588169"/>
            <a:ext cx="4620126" cy="478054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US" b="1" dirty="0">
                <a:solidFill>
                  <a:srgbClr val="002060"/>
                </a:solidFill>
                <a:latin typeface="Tw Cen MT" panose="020B0602020104020603" pitchFamily="34" charset="0"/>
              </a:rPr>
              <a:t>Principe:</a:t>
            </a:r>
          </a:p>
          <a:p>
            <a:pPr algn="just"/>
            <a:r>
              <a:rPr lang="fr-FR" sz="2400" dirty="0">
                <a:latin typeface="Tw Cen MT" panose="020B0602020104020603" pitchFamily="34" charset="0"/>
              </a:rPr>
              <a:t>Il faut maximiser la marge            (la distance entre l'hyperplan et le point de données le  plus proche de l'un des ensembles).</a:t>
            </a:r>
          </a:p>
          <a:p>
            <a:pPr algn="just"/>
            <a:r>
              <a:rPr lang="fr-FR" sz="2400" dirty="0">
                <a:latin typeface="Tw Cen MT" panose="020B0602020104020603" pitchFamily="34" charset="0"/>
              </a:rPr>
              <a:t>Le but est donc que nos points de données soient aussi éloignés que possible de l'hyperplan, ce qui augmente les chances que les nouvelles données soient classées correctement</a:t>
            </a:r>
            <a:r>
              <a:rPr lang="fr-FR" dirty="0">
                <a:latin typeface="Tw Cen MT" panose="020B0602020104020603" pitchFamily="34" charset="0"/>
              </a:rPr>
              <a:t>.</a:t>
            </a:r>
          </a:p>
          <a:p>
            <a:pPr algn="just"/>
            <a:endParaRPr lang="en-AE" b="1" dirty="0">
              <a:solidFill>
                <a:srgbClr val="002060"/>
              </a:solidFill>
            </a:endParaRPr>
          </a:p>
        </p:txBody>
      </p:sp>
      <p:sp>
        <p:nvSpPr>
          <p:cNvPr id="6" name="Rectangle 5">
            <a:extLst>
              <a:ext uri="{FF2B5EF4-FFF2-40B4-BE49-F238E27FC236}">
                <a16:creationId xmlns:a16="http://schemas.microsoft.com/office/drawing/2014/main" id="{31324C41-2E74-4CCC-8851-816A5372A7AC}"/>
              </a:ext>
            </a:extLst>
          </p:cNvPr>
          <p:cNvSpPr/>
          <p:nvPr/>
        </p:nvSpPr>
        <p:spPr>
          <a:xfrm>
            <a:off x="6689560" y="910516"/>
            <a:ext cx="4208203" cy="523220"/>
          </a:xfrm>
          <a:prstGeom prst="rect">
            <a:avLst/>
          </a:prstGeom>
        </p:spPr>
        <p:txBody>
          <a:bodyPr wrap="none">
            <a:spAutoFit/>
          </a:bodyPr>
          <a:lstStyle/>
          <a:p>
            <a:r>
              <a:rPr lang="fr-FR" sz="2800" b="1" dirty="0">
                <a:solidFill>
                  <a:srgbClr val="002060"/>
                </a:solidFill>
                <a:latin typeface="Tw Cen MT" pitchFamily="34" charset="0"/>
                <a:cs typeface="Arial" panose="020B0604020202020204" pitchFamily="34" charset="0"/>
              </a:rPr>
              <a:t>Représentation graphique :</a:t>
            </a:r>
          </a:p>
        </p:txBody>
      </p:sp>
      <p:pic>
        <p:nvPicPr>
          <p:cNvPr id="11" name="Image 6">
            <a:extLst>
              <a:ext uri="{FF2B5EF4-FFF2-40B4-BE49-F238E27FC236}">
                <a16:creationId xmlns:a16="http://schemas.microsoft.com/office/drawing/2014/main" id="{B9182B99-6DD5-4EDD-BC74-6A672F46A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888" y="1781191"/>
            <a:ext cx="5833832" cy="4450275"/>
          </a:xfrm>
          <a:prstGeom prst="rect">
            <a:avLst/>
          </a:prstGeom>
        </p:spPr>
      </p:pic>
    </p:spTree>
    <p:extLst>
      <p:ext uri="{BB962C8B-B14F-4D97-AF65-F5344CB8AC3E}">
        <p14:creationId xmlns:p14="http://schemas.microsoft.com/office/powerpoint/2010/main" val="377233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2" name="Rectangle 1">
            <a:extLst>
              <a:ext uri="{FF2B5EF4-FFF2-40B4-BE49-F238E27FC236}">
                <a16:creationId xmlns:a16="http://schemas.microsoft.com/office/drawing/2014/main" id="{1A55E265-1211-40DE-9F2D-1526386825E1}"/>
              </a:ext>
            </a:extLst>
          </p:cNvPr>
          <p:cNvSpPr/>
          <p:nvPr/>
        </p:nvSpPr>
        <p:spPr>
          <a:xfrm>
            <a:off x="626973" y="24713"/>
            <a:ext cx="8452625" cy="523220"/>
          </a:xfrm>
          <a:prstGeom prst="rect">
            <a:avLst/>
          </a:prstGeom>
        </p:spPr>
        <p:txBody>
          <a:bodyPr wrap="square">
            <a:spAutoFit/>
          </a:bodyPr>
          <a:lstStyle/>
          <a:p>
            <a:pPr lvl="1">
              <a:spcBef>
                <a:spcPts val="100"/>
              </a:spcBef>
              <a:spcAft>
                <a:spcPts val="1200"/>
              </a:spcAft>
            </a:pPr>
            <a:r>
              <a:rPr lang="fr-FR" sz="2800" b="1" dirty="0">
                <a:solidFill>
                  <a:srgbClr val="002060"/>
                </a:solidFill>
                <a:latin typeface="Tw Cen MT" panose="020B0602020104020603" pitchFamily="34" charset="0"/>
                <a:ea typeface="Meiryo" panose="020B0604030504040204" pitchFamily="34" charset="-128"/>
                <a:cs typeface="Times New Roman" panose="02020603050405020304" pitchFamily="18" charset="0"/>
              </a:rPr>
              <a:t>Application de la régression logistique selon python </a:t>
            </a:r>
            <a:endParaRPr lang="en-AE" sz="2800" b="1" i="1" dirty="0">
              <a:solidFill>
                <a:srgbClr val="002060"/>
              </a:solidFill>
              <a:effectLst/>
              <a:latin typeface="Tw Cen MT" panose="020B0602020104020603" pitchFamily="34" charset="0"/>
              <a:ea typeface="Meiryo" panose="020B0604030504040204" pitchFamily="34" charset="-128"/>
              <a:cs typeface="Times New Roman" panose="02020603050405020304" pitchFamily="18" charset="0"/>
            </a:endParaRPr>
          </a:p>
        </p:txBody>
      </p:sp>
      <p:sp>
        <p:nvSpPr>
          <p:cNvPr id="19" name="Rectangle 18">
            <a:extLst>
              <a:ext uri="{FF2B5EF4-FFF2-40B4-BE49-F238E27FC236}">
                <a16:creationId xmlns:a16="http://schemas.microsoft.com/office/drawing/2014/main" id="{D34158C3-A2F0-404A-944E-D918A858238F}"/>
              </a:ext>
            </a:extLst>
          </p:cNvPr>
          <p:cNvSpPr/>
          <p:nvPr/>
        </p:nvSpPr>
        <p:spPr>
          <a:xfrm>
            <a:off x="2827768" y="587582"/>
            <a:ext cx="7010399" cy="7058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spc="75" dirty="0">
                <a:solidFill>
                  <a:schemeClr val="tx1"/>
                </a:solidFill>
                <a:latin typeface="Tw Cen MT" panose="020B0602020104020603" pitchFamily="34" charset="0"/>
                <a:ea typeface="Meiryo" panose="020B0604030504040204" pitchFamily="34" charset="-128"/>
                <a:cs typeface="Arial" panose="020B0604020202020204" pitchFamily="34" charset="0"/>
              </a:rPr>
              <a:t>a) Importer les librairies </a:t>
            </a:r>
            <a:endParaRPr lang="en-AE" sz="2400" b="1" dirty="0">
              <a:solidFill>
                <a:schemeClr val="tx1"/>
              </a:solidFill>
              <a:latin typeface="Tw Cen MT" panose="020B0602020104020603" pitchFamily="34" charset="0"/>
            </a:endParaRPr>
          </a:p>
        </p:txBody>
      </p:sp>
      <p:sp>
        <p:nvSpPr>
          <p:cNvPr id="27" name="Rectangle 26">
            <a:extLst>
              <a:ext uri="{FF2B5EF4-FFF2-40B4-BE49-F238E27FC236}">
                <a16:creationId xmlns:a16="http://schemas.microsoft.com/office/drawing/2014/main" id="{471251D2-986D-449E-8DBB-48A18ECFD74F}"/>
              </a:ext>
            </a:extLst>
          </p:cNvPr>
          <p:cNvSpPr/>
          <p:nvPr/>
        </p:nvSpPr>
        <p:spPr>
          <a:xfrm>
            <a:off x="2827767" y="2285197"/>
            <a:ext cx="7010399" cy="7058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dirty="0">
                <a:latin typeface="Tw Cen MT" panose="020B0602020104020603" pitchFamily="34" charset="0"/>
              </a:rPr>
              <a:t>b) Création du modèle</a:t>
            </a:r>
            <a:r>
              <a:rPr lang="fr-FR" sz="2400" b="1" spc="75" dirty="0">
                <a:solidFill>
                  <a:schemeClr val="tx1"/>
                </a:solidFill>
                <a:latin typeface="Tw Cen MT" panose="020B0602020104020603" pitchFamily="34" charset="0"/>
                <a:ea typeface="Meiryo" panose="020B0604030504040204" pitchFamily="34" charset="-128"/>
                <a:cs typeface="Arial" panose="020B0604020202020204" pitchFamily="34" charset="0"/>
              </a:rPr>
              <a:t> </a:t>
            </a:r>
            <a:endParaRPr lang="en-AE" sz="2400" b="1" dirty="0">
              <a:solidFill>
                <a:schemeClr val="tx1"/>
              </a:solidFill>
              <a:latin typeface="Tw Cen MT" panose="020B0602020104020603" pitchFamily="34" charset="0"/>
            </a:endParaRPr>
          </a:p>
        </p:txBody>
      </p:sp>
      <p:sp>
        <p:nvSpPr>
          <p:cNvPr id="28" name="Rectangle 27">
            <a:extLst>
              <a:ext uri="{FF2B5EF4-FFF2-40B4-BE49-F238E27FC236}">
                <a16:creationId xmlns:a16="http://schemas.microsoft.com/office/drawing/2014/main" id="{8AF662D8-3D6C-4BB5-8B4C-769626FA22BC}"/>
              </a:ext>
            </a:extLst>
          </p:cNvPr>
          <p:cNvSpPr/>
          <p:nvPr/>
        </p:nvSpPr>
        <p:spPr>
          <a:xfrm>
            <a:off x="2827767" y="3785450"/>
            <a:ext cx="7010399" cy="7058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2400" b="1" dirty="0">
                <a:latin typeface="Tw Cen MT" panose="020B0602020104020603" pitchFamily="34" charset="0"/>
              </a:rPr>
              <a:t>c) Entrainement du modèle</a:t>
            </a:r>
            <a:endParaRPr lang="en-AE" sz="2400" b="1" dirty="0">
              <a:solidFill>
                <a:schemeClr val="tx1"/>
              </a:solidFill>
              <a:latin typeface="Tw Cen MT" panose="020B0602020104020603" pitchFamily="34" charset="0"/>
            </a:endParaRPr>
          </a:p>
        </p:txBody>
      </p:sp>
      <p:sp>
        <p:nvSpPr>
          <p:cNvPr id="29" name="Rectangle 28">
            <a:extLst>
              <a:ext uri="{FF2B5EF4-FFF2-40B4-BE49-F238E27FC236}">
                <a16:creationId xmlns:a16="http://schemas.microsoft.com/office/drawing/2014/main" id="{0854FA8F-1978-4716-979F-6A223E9439AE}"/>
              </a:ext>
            </a:extLst>
          </p:cNvPr>
          <p:cNvSpPr/>
          <p:nvPr/>
        </p:nvSpPr>
        <p:spPr>
          <a:xfrm>
            <a:off x="2827767" y="5212834"/>
            <a:ext cx="7010399" cy="7058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lvl="0" algn="ctr"/>
            <a:r>
              <a:rPr lang="fr-FR" sz="2400" b="1" dirty="0">
                <a:latin typeface="Tw Cen MT" panose="020B0602020104020603" pitchFamily="34" charset="0"/>
              </a:rPr>
              <a:t>d) Test du modèle </a:t>
            </a:r>
            <a:endParaRPr lang="en-AE" sz="2400" b="1" dirty="0">
              <a:latin typeface="Tw Cen MT" panose="020B0602020104020603" pitchFamily="34" charset="0"/>
            </a:endParaRPr>
          </a:p>
        </p:txBody>
      </p:sp>
      <p:pic>
        <p:nvPicPr>
          <p:cNvPr id="13" name="Picture 12">
            <a:extLst>
              <a:ext uri="{FF2B5EF4-FFF2-40B4-BE49-F238E27FC236}">
                <a16:creationId xmlns:a16="http://schemas.microsoft.com/office/drawing/2014/main" id="{F27E0905-AFB4-4BA3-82B3-71CD298AA103}"/>
              </a:ext>
            </a:extLst>
          </p:cNvPr>
          <p:cNvPicPr>
            <a:picLocks noChangeAspect="1"/>
          </p:cNvPicPr>
          <p:nvPr/>
        </p:nvPicPr>
        <p:blipFill rotWithShape="1">
          <a:blip r:embed="rId3">
            <a:extLst>
              <a:ext uri="{28A0092B-C50C-407E-A947-70E740481C1C}">
                <a14:useLocalDpi xmlns:a14="http://schemas.microsoft.com/office/drawing/2010/main" val="0"/>
              </a:ext>
            </a:extLst>
          </a:blip>
          <a:srcRect t="63533"/>
          <a:stretch/>
        </p:blipFill>
        <p:spPr bwMode="auto">
          <a:xfrm>
            <a:off x="2362735" y="1426151"/>
            <a:ext cx="8107183" cy="748942"/>
          </a:xfrm>
          <a:prstGeom prst="rect">
            <a:avLst/>
          </a:prstGeom>
          <a:noFill/>
          <a:ln>
            <a:noFill/>
          </a:ln>
        </p:spPr>
      </p:pic>
      <p:pic>
        <p:nvPicPr>
          <p:cNvPr id="14" name="Picture 13">
            <a:extLst>
              <a:ext uri="{FF2B5EF4-FFF2-40B4-BE49-F238E27FC236}">
                <a16:creationId xmlns:a16="http://schemas.microsoft.com/office/drawing/2014/main" id="{4F6FAC10-344E-4980-8661-E6AB323CBA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6848" y="3072549"/>
            <a:ext cx="8018957" cy="615969"/>
          </a:xfrm>
          <a:prstGeom prst="rect">
            <a:avLst/>
          </a:prstGeom>
          <a:noFill/>
          <a:ln>
            <a:noFill/>
          </a:ln>
        </p:spPr>
      </p:pic>
      <p:pic>
        <p:nvPicPr>
          <p:cNvPr id="15" name="Picture 14">
            <a:extLst>
              <a:ext uri="{FF2B5EF4-FFF2-40B4-BE49-F238E27FC236}">
                <a16:creationId xmlns:a16="http://schemas.microsoft.com/office/drawing/2014/main" id="{C6B55F40-786B-47C2-94C3-FA8C6BE5FEC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06847" y="4528388"/>
            <a:ext cx="8018955" cy="613799"/>
          </a:xfrm>
          <a:prstGeom prst="rect">
            <a:avLst/>
          </a:prstGeom>
          <a:noFill/>
          <a:ln>
            <a:noFill/>
          </a:ln>
        </p:spPr>
      </p:pic>
      <p:pic>
        <p:nvPicPr>
          <p:cNvPr id="16" name="Picture 15">
            <a:extLst>
              <a:ext uri="{FF2B5EF4-FFF2-40B4-BE49-F238E27FC236}">
                <a16:creationId xmlns:a16="http://schemas.microsoft.com/office/drawing/2014/main" id="{B332F1F1-5B06-49B4-B401-DFA186EF6B1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06847" y="5997552"/>
            <a:ext cx="8018954" cy="705853"/>
          </a:xfrm>
          <a:prstGeom prst="rect">
            <a:avLst/>
          </a:prstGeom>
          <a:noFill/>
          <a:ln>
            <a:noFill/>
          </a:ln>
        </p:spPr>
      </p:pic>
    </p:spTree>
    <p:extLst>
      <p:ext uri="{BB962C8B-B14F-4D97-AF65-F5344CB8AC3E}">
        <p14:creationId xmlns:p14="http://schemas.microsoft.com/office/powerpoint/2010/main" val="2954191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30553" y="-1"/>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2" name="Rectangle 1">
            <a:extLst>
              <a:ext uri="{FF2B5EF4-FFF2-40B4-BE49-F238E27FC236}">
                <a16:creationId xmlns:a16="http://schemas.microsoft.com/office/drawing/2014/main" id="{C83922AA-C617-44D0-A3B9-EDACD4CE3988}"/>
              </a:ext>
            </a:extLst>
          </p:cNvPr>
          <p:cNvSpPr/>
          <p:nvPr/>
        </p:nvSpPr>
        <p:spPr>
          <a:xfrm>
            <a:off x="1596571" y="910516"/>
            <a:ext cx="2654587" cy="99085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lvl="0" algn="ctr"/>
            <a:r>
              <a:rPr lang="fr-FR" sz="2800" b="1" dirty="0">
                <a:solidFill>
                  <a:srgbClr val="002060"/>
                </a:solidFill>
                <a:latin typeface="Tw Cen MT" panose="020B0602020104020603" pitchFamily="34" charset="0"/>
              </a:rPr>
              <a:t>ACCURACY</a:t>
            </a:r>
            <a:endParaRPr lang="en-AE" sz="2800" b="1" i="1" dirty="0">
              <a:solidFill>
                <a:srgbClr val="002060"/>
              </a:solidFill>
              <a:latin typeface="Tw Cen MT" panose="020B0602020104020603" pitchFamily="34" charset="0"/>
            </a:endParaRPr>
          </a:p>
        </p:txBody>
      </p:sp>
      <p:cxnSp>
        <p:nvCxnSpPr>
          <p:cNvPr id="4" name="Connecteur en angle 3"/>
          <p:cNvCxnSpPr>
            <a:stCxn id="2" idx="3"/>
          </p:cNvCxnSpPr>
          <p:nvPr/>
        </p:nvCxnSpPr>
        <p:spPr>
          <a:xfrm>
            <a:off x="4251158" y="1405944"/>
            <a:ext cx="2236728" cy="495427"/>
          </a:xfrm>
          <a:prstGeom prst="bentConnector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a:off x="9042400" y="2510972"/>
            <a:ext cx="1" cy="6411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4601029" y="933262"/>
            <a:ext cx="1886857"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Calcul</a:t>
            </a:r>
          </a:p>
        </p:txBody>
      </p:sp>
      <p:sp>
        <p:nvSpPr>
          <p:cNvPr id="16" name="ZoneTexte 15"/>
          <p:cNvSpPr txBox="1"/>
          <p:nvPr/>
        </p:nvSpPr>
        <p:spPr>
          <a:xfrm>
            <a:off x="9281886" y="2631476"/>
            <a:ext cx="1886857"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Résultat</a:t>
            </a:r>
          </a:p>
        </p:txBody>
      </p:sp>
      <p:cxnSp>
        <p:nvCxnSpPr>
          <p:cNvPr id="17" name="Connecteur en angle 16"/>
          <p:cNvCxnSpPr/>
          <p:nvPr/>
        </p:nvCxnSpPr>
        <p:spPr>
          <a:xfrm rot="5400000">
            <a:off x="2432234" y="2296722"/>
            <a:ext cx="989758" cy="354833"/>
          </a:xfrm>
          <a:prstGeom prst="bentConnector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a:off x="2743199" y="3563262"/>
            <a:ext cx="6497" cy="4862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117600" y="2003911"/>
            <a:ext cx="1886857"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Classification</a:t>
            </a:r>
          </a:p>
        </p:txBody>
      </p:sp>
      <p:sp>
        <p:nvSpPr>
          <p:cNvPr id="25" name="ZoneTexte 24"/>
          <p:cNvSpPr txBox="1"/>
          <p:nvPr/>
        </p:nvSpPr>
        <p:spPr>
          <a:xfrm>
            <a:off x="2923864" y="3649376"/>
            <a:ext cx="1886857"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Résultat</a:t>
            </a:r>
          </a:p>
        </p:txBody>
      </p:sp>
      <p:pic>
        <p:nvPicPr>
          <p:cNvPr id="18" name="Picture 17">
            <a:extLst>
              <a:ext uri="{FF2B5EF4-FFF2-40B4-BE49-F238E27FC236}">
                <a16:creationId xmlns:a16="http://schemas.microsoft.com/office/drawing/2014/main" id="{28A86869-56D5-4CB5-9206-92E1B667B0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0286" y="1364658"/>
            <a:ext cx="4528457" cy="575822"/>
          </a:xfrm>
          <a:prstGeom prst="rect">
            <a:avLst/>
          </a:prstGeom>
          <a:noFill/>
          <a:ln>
            <a:noFill/>
          </a:ln>
        </p:spPr>
      </p:pic>
      <p:pic>
        <p:nvPicPr>
          <p:cNvPr id="21" name="Picture 20">
            <a:extLst>
              <a:ext uri="{FF2B5EF4-FFF2-40B4-BE49-F238E27FC236}">
                <a16:creationId xmlns:a16="http://schemas.microsoft.com/office/drawing/2014/main" id="{8558AACC-47C9-4271-ADDD-8C15114B860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66608" y="1990689"/>
            <a:ext cx="1327785" cy="297815"/>
          </a:xfrm>
          <a:prstGeom prst="rect">
            <a:avLst/>
          </a:prstGeom>
          <a:noFill/>
          <a:ln>
            <a:noFill/>
          </a:ln>
        </p:spPr>
      </p:pic>
      <p:pic>
        <p:nvPicPr>
          <p:cNvPr id="24" name="Picture 23">
            <a:extLst>
              <a:ext uri="{FF2B5EF4-FFF2-40B4-BE49-F238E27FC236}">
                <a16:creationId xmlns:a16="http://schemas.microsoft.com/office/drawing/2014/main" id="{8EFF305A-EA6A-4708-99F1-08DC438FA5A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7432" y="3034124"/>
            <a:ext cx="5926455" cy="486224"/>
          </a:xfrm>
          <a:prstGeom prst="rect">
            <a:avLst/>
          </a:prstGeom>
          <a:noFill/>
          <a:ln>
            <a:noFill/>
          </a:ln>
        </p:spPr>
      </p:pic>
      <p:pic>
        <p:nvPicPr>
          <p:cNvPr id="26" name="Picture 25">
            <a:extLst>
              <a:ext uri="{FF2B5EF4-FFF2-40B4-BE49-F238E27FC236}">
                <a16:creationId xmlns:a16="http://schemas.microsoft.com/office/drawing/2014/main" id="{67BFC777-39E3-4706-8F1C-3BA9D6E9821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4064" y="4191775"/>
            <a:ext cx="5926455" cy="1943465"/>
          </a:xfrm>
          <a:prstGeom prst="rect">
            <a:avLst/>
          </a:prstGeom>
          <a:noFill/>
          <a:ln>
            <a:noFill/>
          </a:ln>
        </p:spPr>
      </p:pic>
      <p:pic>
        <p:nvPicPr>
          <p:cNvPr id="27" name="Picture 26">
            <a:extLst>
              <a:ext uri="{FF2B5EF4-FFF2-40B4-BE49-F238E27FC236}">
                <a16:creationId xmlns:a16="http://schemas.microsoft.com/office/drawing/2014/main" id="{3DEB4381-DDAA-4386-93D1-DAE5882EB10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01993" y="3467133"/>
            <a:ext cx="3387063" cy="400110"/>
          </a:xfrm>
          <a:prstGeom prst="rect">
            <a:avLst/>
          </a:prstGeom>
          <a:noFill/>
          <a:ln>
            <a:noFill/>
          </a:ln>
        </p:spPr>
      </p:pic>
      <p:cxnSp>
        <p:nvCxnSpPr>
          <p:cNvPr id="28" name="Connecteur en angle 16">
            <a:extLst>
              <a:ext uri="{FF2B5EF4-FFF2-40B4-BE49-F238E27FC236}">
                <a16:creationId xmlns:a16="http://schemas.microsoft.com/office/drawing/2014/main" id="{BD471D47-FCBA-4A90-B265-CF2F1A1B779D}"/>
              </a:ext>
            </a:extLst>
          </p:cNvPr>
          <p:cNvCxnSpPr/>
          <p:nvPr/>
        </p:nvCxnSpPr>
        <p:spPr>
          <a:xfrm rot="5400000">
            <a:off x="2432234" y="2296723"/>
            <a:ext cx="989758" cy="354833"/>
          </a:xfrm>
          <a:prstGeom prst="bentConnector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2">
            <a:extLst>
              <a:ext uri="{FF2B5EF4-FFF2-40B4-BE49-F238E27FC236}">
                <a16:creationId xmlns:a16="http://schemas.microsoft.com/office/drawing/2014/main" id="{EFFB8CB9-33F6-4CEC-BBB0-EE86C8034369}"/>
              </a:ext>
            </a:extLst>
          </p:cNvPr>
          <p:cNvSpPr txBox="1"/>
          <p:nvPr/>
        </p:nvSpPr>
        <p:spPr>
          <a:xfrm>
            <a:off x="1117600" y="2003912"/>
            <a:ext cx="1886857"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Classification</a:t>
            </a:r>
          </a:p>
        </p:txBody>
      </p:sp>
    </p:spTree>
    <p:extLst>
      <p:ext uri="{BB962C8B-B14F-4D97-AF65-F5344CB8AC3E}">
        <p14:creationId xmlns:p14="http://schemas.microsoft.com/office/powerpoint/2010/main" val="2926201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282936" y="0"/>
            <a:ext cx="9959976" cy="6858000"/>
          </a:xfrm>
          <a:prstGeom prst="rect">
            <a:avLst/>
          </a:prstGeom>
          <a:solidFill>
            <a:schemeClr val="accent5"/>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33" name="TextBox 45">
            <a:extLst>
              <a:ext uri="{FF2B5EF4-FFF2-40B4-BE49-F238E27FC236}">
                <a16:creationId xmlns:a16="http://schemas.microsoft.com/office/drawing/2014/main" id="{8765FD2A-A792-4991-B831-85751EC3E2EF}"/>
              </a:ext>
            </a:extLst>
          </p:cNvPr>
          <p:cNvSpPr txBox="1">
            <a:spLocks noChangeArrowheads="1"/>
          </p:cNvSpPr>
          <p:nvPr/>
        </p:nvSpPr>
        <p:spPr bwMode="auto">
          <a:xfrm rot="16200000">
            <a:off x="-2308555" y="3199713"/>
            <a:ext cx="5224724" cy="64633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Application des m</a:t>
            </a:r>
            <a:r>
              <a:rPr lang="fr-FR" sz="3600" b="1" dirty="0">
                <a:solidFill>
                  <a:schemeClr val="bg1"/>
                </a:solidFill>
                <a:latin typeface="Tw Cen MT" pitchFamily="34" charset="0"/>
                <a:cs typeface="Arial" panose="020B0604020202020204" pitchFamily="34" charset="0"/>
              </a:rPr>
              <a:t>ét</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hodes</a:t>
            </a:r>
          </a:p>
        </p:txBody>
      </p:sp>
      <p:sp>
        <p:nvSpPr>
          <p:cNvPr id="2" name="Rectangle 1">
            <a:extLst>
              <a:ext uri="{FF2B5EF4-FFF2-40B4-BE49-F238E27FC236}">
                <a16:creationId xmlns:a16="http://schemas.microsoft.com/office/drawing/2014/main" id="{C83922AA-C617-44D0-A3B9-EDACD4CE3988}"/>
              </a:ext>
            </a:extLst>
          </p:cNvPr>
          <p:cNvSpPr/>
          <p:nvPr/>
        </p:nvSpPr>
        <p:spPr>
          <a:xfrm>
            <a:off x="1596571" y="910516"/>
            <a:ext cx="2654587" cy="99085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lvl="0" algn="ctr"/>
            <a:r>
              <a:rPr lang="fr-FR" sz="2800" b="1" dirty="0">
                <a:solidFill>
                  <a:srgbClr val="002060"/>
                </a:solidFill>
                <a:latin typeface="Tw Cen MT" panose="020B0602020104020603" pitchFamily="34" charset="0"/>
              </a:rPr>
              <a:t>Matrice de confusion </a:t>
            </a:r>
            <a:endParaRPr lang="en-AE" sz="2800" b="1" i="1" dirty="0">
              <a:solidFill>
                <a:srgbClr val="002060"/>
              </a:solidFill>
              <a:latin typeface="Tw Cen MT" panose="020B0602020104020603" pitchFamily="34" charset="0"/>
            </a:endParaRPr>
          </a:p>
        </p:txBody>
      </p:sp>
      <p:cxnSp>
        <p:nvCxnSpPr>
          <p:cNvPr id="4" name="Connecteur en angle 3"/>
          <p:cNvCxnSpPr>
            <a:stCxn id="2" idx="3"/>
          </p:cNvCxnSpPr>
          <p:nvPr/>
        </p:nvCxnSpPr>
        <p:spPr>
          <a:xfrm>
            <a:off x="4251158" y="1405944"/>
            <a:ext cx="2236728" cy="495427"/>
          </a:xfrm>
          <a:prstGeom prst="bentConnector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5544457" y="1265908"/>
            <a:ext cx="1886857"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Résultat </a:t>
            </a:r>
          </a:p>
        </p:txBody>
      </p:sp>
      <p:cxnSp>
        <p:nvCxnSpPr>
          <p:cNvPr id="17" name="Connecteur en angle 16"/>
          <p:cNvCxnSpPr>
            <a:cxnSpLocks/>
          </p:cNvCxnSpPr>
          <p:nvPr/>
        </p:nvCxnSpPr>
        <p:spPr>
          <a:xfrm rot="5400000">
            <a:off x="2592232" y="2285935"/>
            <a:ext cx="1123956" cy="354833"/>
          </a:xfrm>
          <a:prstGeom prst="bentConnector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824706" y="2074028"/>
            <a:ext cx="2279824"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Confusion matrix ()</a:t>
            </a:r>
          </a:p>
        </p:txBody>
      </p:sp>
      <p:pic>
        <p:nvPicPr>
          <p:cNvPr id="5" name="Picture 4">
            <a:extLst>
              <a:ext uri="{FF2B5EF4-FFF2-40B4-BE49-F238E27FC236}">
                <a16:creationId xmlns:a16="http://schemas.microsoft.com/office/drawing/2014/main" id="{C5E9D401-53BD-48F3-AFE0-0094051283D6}"/>
              </a:ext>
            </a:extLst>
          </p:cNvPr>
          <p:cNvPicPr>
            <a:picLocks noChangeAspect="1"/>
          </p:cNvPicPr>
          <p:nvPr/>
        </p:nvPicPr>
        <p:blipFill>
          <a:blip r:embed="rId3"/>
          <a:stretch>
            <a:fillRect/>
          </a:stretch>
        </p:blipFill>
        <p:spPr>
          <a:xfrm>
            <a:off x="824706" y="3159528"/>
            <a:ext cx="4837747" cy="538946"/>
          </a:xfrm>
          <a:prstGeom prst="rect">
            <a:avLst/>
          </a:prstGeom>
        </p:spPr>
      </p:pic>
      <p:pic>
        <p:nvPicPr>
          <p:cNvPr id="22" name="Picture 21">
            <a:extLst>
              <a:ext uri="{FF2B5EF4-FFF2-40B4-BE49-F238E27FC236}">
                <a16:creationId xmlns:a16="http://schemas.microsoft.com/office/drawing/2014/main" id="{60386164-A078-49D2-B22A-8F82130F58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8663" y="2161446"/>
            <a:ext cx="5597618" cy="3967035"/>
          </a:xfrm>
          <a:prstGeom prst="rect">
            <a:avLst/>
          </a:prstGeom>
          <a:noFill/>
        </p:spPr>
      </p:pic>
      <p:sp>
        <p:nvSpPr>
          <p:cNvPr id="28" name="TextBox 27">
            <a:extLst>
              <a:ext uri="{FF2B5EF4-FFF2-40B4-BE49-F238E27FC236}">
                <a16:creationId xmlns:a16="http://schemas.microsoft.com/office/drawing/2014/main" id="{7AFE3804-8445-4795-901C-FAADEE2253FC}"/>
              </a:ext>
            </a:extLst>
          </p:cNvPr>
          <p:cNvSpPr txBox="1"/>
          <p:nvPr/>
        </p:nvSpPr>
        <p:spPr>
          <a:xfrm>
            <a:off x="3186429" y="6252162"/>
            <a:ext cx="7346414" cy="369332"/>
          </a:xfrm>
          <a:prstGeom prst="rect">
            <a:avLst/>
          </a:prstGeom>
          <a:noFill/>
        </p:spPr>
        <p:txBody>
          <a:bodyPr wrap="square">
            <a:spAutoFit/>
          </a:bodyPr>
          <a:lstStyle/>
          <a:p>
            <a:pPr marL="180340">
              <a:spcAft>
                <a:spcPts val="1600"/>
              </a:spcAft>
            </a:pPr>
            <a:r>
              <a:rPr lang="en-US" sz="1800" b="1" dirty="0">
                <a:effectLst/>
                <a:latin typeface="Arial" panose="020B0604020202020204" pitchFamily="34" charset="0"/>
                <a:ea typeface="Meiryo" panose="020B0604030504040204" pitchFamily="34" charset="-128"/>
                <a:cs typeface="Arial" panose="020B0604020202020204" pitchFamily="34" charset="0"/>
              </a:rPr>
              <a:t>TP : 57.58 % ; TN : 25.88 % ; FP : 5.27 % ; FN : 11.28 %</a:t>
            </a:r>
            <a:r>
              <a:rPr lang="en-US" sz="1600" dirty="0">
                <a:effectLst/>
                <a:latin typeface="Century Gothic" panose="020B0502020202020204" pitchFamily="34" charset="0"/>
                <a:ea typeface="Meiryo" panose="020B0604030504040204" pitchFamily="34" charset="-128"/>
                <a:cs typeface="Arial" panose="020B0604020202020204" pitchFamily="34" charset="0"/>
              </a:rPr>
              <a:t> </a:t>
            </a:r>
            <a:endParaRPr lang="fr-FR" sz="1600" dirty="0">
              <a:effectLst/>
              <a:latin typeface="Century Gothic" panose="020B0502020202020204" pitchFamily="34" charset="0"/>
              <a:ea typeface="Meiryo" panose="020B0604030504040204" pitchFamily="34" charset="-128"/>
              <a:cs typeface="Arial" panose="020B0604020202020204" pitchFamily="34" charset="0"/>
            </a:endParaRPr>
          </a:p>
        </p:txBody>
      </p:sp>
      <p:cxnSp>
        <p:nvCxnSpPr>
          <p:cNvPr id="29" name="Connecteur en angle 16">
            <a:extLst>
              <a:ext uri="{FF2B5EF4-FFF2-40B4-BE49-F238E27FC236}">
                <a16:creationId xmlns:a16="http://schemas.microsoft.com/office/drawing/2014/main" id="{AE6141D4-6D25-4158-95C8-6D90AC6DBD91}"/>
              </a:ext>
            </a:extLst>
          </p:cNvPr>
          <p:cNvCxnSpPr>
            <a:cxnSpLocks/>
          </p:cNvCxnSpPr>
          <p:nvPr/>
        </p:nvCxnSpPr>
        <p:spPr>
          <a:xfrm rot="5400000">
            <a:off x="2592232" y="2285936"/>
            <a:ext cx="1123956" cy="354833"/>
          </a:xfrm>
          <a:prstGeom prst="bentConnector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2">
            <a:extLst>
              <a:ext uri="{FF2B5EF4-FFF2-40B4-BE49-F238E27FC236}">
                <a16:creationId xmlns:a16="http://schemas.microsoft.com/office/drawing/2014/main" id="{AB370820-FF47-4F1D-8831-C5E9309AB687}"/>
              </a:ext>
            </a:extLst>
          </p:cNvPr>
          <p:cNvSpPr txBox="1"/>
          <p:nvPr/>
        </p:nvSpPr>
        <p:spPr>
          <a:xfrm>
            <a:off x="824706" y="2074029"/>
            <a:ext cx="2279824" cy="400110"/>
          </a:xfrm>
          <a:prstGeom prst="rect">
            <a:avLst/>
          </a:prstGeom>
          <a:noFill/>
          <a:ln>
            <a:solidFill>
              <a:srgbClr val="FF0000"/>
            </a:solidFill>
          </a:ln>
        </p:spPr>
        <p:txBody>
          <a:bodyPr wrap="square" rtlCol="0">
            <a:spAutoFit/>
          </a:bodyPr>
          <a:lstStyle/>
          <a:p>
            <a:pPr algn="ctr"/>
            <a:r>
              <a:rPr lang="fr-FR" sz="2000" b="1" dirty="0">
                <a:solidFill>
                  <a:srgbClr val="FF0000"/>
                </a:solidFill>
                <a:latin typeface="Tw Cen MT" pitchFamily="34" charset="0"/>
              </a:rPr>
              <a:t>Confusion matrix ()</a:t>
            </a:r>
          </a:p>
        </p:txBody>
      </p:sp>
    </p:spTree>
    <p:extLst>
      <p:ext uri="{BB962C8B-B14F-4D97-AF65-F5344CB8AC3E}">
        <p14:creationId xmlns:p14="http://schemas.microsoft.com/office/powerpoint/2010/main" val="3135728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104"/>
          <p:cNvSpPr/>
          <p:nvPr/>
        </p:nvSpPr>
        <p:spPr>
          <a:xfrm rot="16200000">
            <a:off x="4870541" y="-1270190"/>
            <a:ext cx="2368188" cy="9235438"/>
          </a:xfrm>
          <a:prstGeom prst="round2SameRect">
            <a:avLst>
              <a:gd name="adj1" fmla="val 12063"/>
              <a:gd name="adj2" fmla="val 614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endParaRPr lang="fr-FR" sz="5400" b="1" dirty="0">
              <a:latin typeface="Tw Cen MT" pitchFamily="34" charset="0"/>
              <a:cs typeface="Arial" panose="020B0604020202020204" pitchFamily="34" charset="0"/>
            </a:endParaRPr>
          </a:p>
          <a:p>
            <a:pPr algn="ctr"/>
            <a:r>
              <a:rPr lang="fr-FR" sz="5400" b="1" dirty="0">
                <a:latin typeface="Tw Cen MT" pitchFamily="34" charset="0"/>
                <a:cs typeface="Arial" panose="020B0604020202020204" pitchFamily="34" charset="0"/>
              </a:rPr>
              <a:t>Introduction sur Le Machine Learning</a:t>
            </a:r>
          </a:p>
          <a:p>
            <a:pPr algn="ctr"/>
            <a:endParaRPr lang="fr-FR" sz="5400" b="1" dirty="0">
              <a:latin typeface="Tw Cen MT" pitchFamily="34" charset="0"/>
              <a:cs typeface="Arial" panose="020B0604020202020204" pitchFamily="34" charset="0"/>
            </a:endParaRPr>
          </a:p>
        </p:txBody>
      </p:sp>
    </p:spTree>
    <p:extLst>
      <p:ext uri="{BB962C8B-B14F-4D97-AF65-F5344CB8AC3E}">
        <p14:creationId xmlns:p14="http://schemas.microsoft.com/office/powerpoint/2010/main" val="1717339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104"/>
          <p:cNvSpPr/>
          <p:nvPr/>
        </p:nvSpPr>
        <p:spPr>
          <a:xfrm rot="16200000">
            <a:off x="4870541" y="-1270190"/>
            <a:ext cx="2368188" cy="9235438"/>
          </a:xfrm>
          <a:prstGeom prst="round2SameRect">
            <a:avLst>
              <a:gd name="adj1" fmla="val 12063"/>
              <a:gd name="adj2" fmla="val 6140"/>
            </a:avLst>
          </a:prstGeom>
          <a:solidFill>
            <a:srgbClr val="93D9A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endParaRPr lang="fr-FR" sz="5400" b="1" dirty="0">
              <a:latin typeface="Tw Cen MT" pitchFamily="34" charset="0"/>
              <a:cs typeface="Arial" panose="020B0604020202020204" pitchFamily="34" charset="0"/>
            </a:endParaRPr>
          </a:p>
          <a:p>
            <a:pPr algn="ctr"/>
            <a:r>
              <a:rPr lang="fr-FR" sz="5400" b="1" dirty="0">
                <a:latin typeface="Tw Cen MT" pitchFamily="34" charset="0"/>
                <a:cs typeface="Arial" panose="020B0604020202020204" pitchFamily="34" charset="0"/>
              </a:rPr>
              <a:t>Comparaison des méthodes</a:t>
            </a:r>
          </a:p>
          <a:p>
            <a:pPr algn="ctr"/>
            <a:endParaRPr lang="fr-FR" sz="5400" b="1" dirty="0">
              <a:latin typeface="Tw Cen MT" pitchFamily="34" charset="0"/>
              <a:cs typeface="Arial" panose="020B0604020202020204" pitchFamily="34" charset="0"/>
            </a:endParaRPr>
          </a:p>
        </p:txBody>
      </p:sp>
    </p:spTree>
    <p:extLst>
      <p:ext uri="{BB962C8B-B14F-4D97-AF65-F5344CB8AC3E}">
        <p14:creationId xmlns:p14="http://schemas.microsoft.com/office/powerpoint/2010/main" val="402345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1651462" y="1301663"/>
            <a:ext cx="9372600" cy="5362575"/>
          </a:xfrm>
          <a:prstGeom prst="rect">
            <a:avLst/>
          </a:prstGeom>
        </p:spPr>
      </p:pic>
      <p:sp>
        <p:nvSpPr>
          <p:cNvPr id="5" name="Rectangle 4"/>
          <p:cNvSpPr/>
          <p:nvPr/>
        </p:nvSpPr>
        <p:spPr>
          <a:xfrm>
            <a:off x="1241943" y="429882"/>
            <a:ext cx="10877319" cy="553357"/>
          </a:xfrm>
          <a:prstGeom prst="rect">
            <a:avLst/>
          </a:prstGeom>
        </p:spPr>
        <p:txBody>
          <a:bodyPr wrap="square">
            <a:spAutoFit/>
          </a:bodyPr>
          <a:lstStyle/>
          <a:p>
            <a:pPr>
              <a:lnSpc>
                <a:spcPct val="107000"/>
              </a:lnSpc>
              <a:spcAft>
                <a:spcPts val="800"/>
              </a:spcAft>
            </a:pP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1. Procédure commune de mesure de la performance d’un algorithme  : </a:t>
            </a:r>
            <a:endParaRPr lang="fr-FR" sz="2800" dirty="0">
              <a:solidFill>
                <a:srgbClr val="93D9AE"/>
              </a:solidFill>
              <a:effectLst/>
              <a:latin typeface="Tw Cen MT" panose="020B0602020104020603" pitchFamily="34" charset="0"/>
              <a:ea typeface="Calibri" panose="020F0502020204030204" pitchFamily="34" charset="0"/>
              <a:cs typeface="Arial" panose="020B0604020202020204" pitchFamily="34" charset="0"/>
            </a:endParaRPr>
          </a:p>
        </p:txBody>
      </p:sp>
      <p:sp>
        <p:nvSpPr>
          <p:cNvPr id="6" name="Rectangle 5"/>
          <p:cNvSpPr/>
          <p:nvPr/>
        </p:nvSpPr>
        <p:spPr bwMode="auto">
          <a:xfrm>
            <a:off x="-9241419" y="-10391"/>
            <a:ext cx="9959975" cy="6858000"/>
          </a:xfrm>
          <a:prstGeom prst="rect">
            <a:avLst/>
          </a:prstGeom>
          <a:solidFill>
            <a:srgbClr val="93D9AE"/>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chemeClr val="tx1"/>
              </a:solidFill>
              <a:effectLst>
                <a:outerShdw blurRad="38100" dist="19050" dir="2700000" algn="tl" rotWithShape="0">
                  <a:schemeClr val="dk1">
                    <a:alpha val="40000"/>
                  </a:schemeClr>
                </a:outerShdw>
              </a:effectLst>
            </a:endParaRPr>
          </a:p>
        </p:txBody>
      </p:sp>
      <p:sp>
        <p:nvSpPr>
          <p:cNvPr id="7" name="TextBox 45"/>
          <p:cNvSpPr txBox="1">
            <a:spLocks noChangeArrowheads="1"/>
          </p:cNvSpPr>
          <p:nvPr/>
        </p:nvSpPr>
        <p:spPr bwMode="auto">
          <a:xfrm rot="16200000">
            <a:off x="-2724700" y="2922126"/>
            <a:ext cx="6095731" cy="646331"/>
          </a:xfrm>
          <a:prstGeom prst="rect">
            <a:avLst/>
          </a:prstGeom>
          <a:noFill/>
          <a:ln>
            <a:noFill/>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Comparaison</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 des </a:t>
            </a: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méthodes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spTree>
    <p:extLst>
      <p:ext uri="{BB962C8B-B14F-4D97-AF65-F5344CB8AC3E}">
        <p14:creationId xmlns:p14="http://schemas.microsoft.com/office/powerpoint/2010/main" val="2913951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p:cNvGrpSpPr>
          <p:nvPr/>
        </p:nvGrpSpPr>
        <p:grpSpPr bwMode="auto">
          <a:xfrm>
            <a:off x="-9241419" y="-10391"/>
            <a:ext cx="9959975" cy="6858000"/>
            <a:chOff x="-902987" y="0"/>
            <a:chExt cx="9961092" cy="6858000"/>
          </a:xfrm>
          <a:solidFill>
            <a:schemeClr val="accent5">
              <a:lumMod val="40000"/>
              <a:lumOff val="60000"/>
            </a:schemeClr>
          </a:solidFill>
        </p:grpSpPr>
        <p:sp>
          <p:nvSpPr>
            <p:cNvPr id="8" name="Rectangle 7"/>
            <p:cNvSpPr/>
            <p:nvPr/>
          </p:nvSpPr>
          <p:spPr>
            <a:xfrm>
              <a:off x="-902987" y="0"/>
              <a:ext cx="9961092" cy="6858000"/>
            </a:xfrm>
            <a:prstGeom prst="rect">
              <a:avLst/>
            </a:prstGeom>
            <a:solidFill>
              <a:srgbClr val="93D9AE"/>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rgbClr val="93D9AE"/>
                </a:solidFill>
                <a:effectLst>
                  <a:outerShdw blurRad="38100" dist="19050" dir="2700000" algn="tl" rotWithShape="0">
                    <a:schemeClr val="dk1">
                      <a:alpha val="40000"/>
                    </a:schemeClr>
                  </a:outerShdw>
                </a:effectLst>
              </a:endParaRPr>
            </a:p>
          </p:txBody>
        </p:sp>
        <p:sp>
          <p:nvSpPr>
            <p:cNvPr id="9" name="TextBox 45"/>
            <p:cNvSpPr txBox="1">
              <a:spLocks noChangeArrowheads="1"/>
            </p:cNvSpPr>
            <p:nvPr/>
          </p:nvSpPr>
          <p:spPr bwMode="auto">
            <a:xfrm rot="16200000">
              <a:off x="5614805" y="2932481"/>
              <a:ext cx="6095731" cy="64640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Comparaison</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 des </a:t>
              </a: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méthodes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2" name="Rectangle 1"/>
          <p:cNvSpPr/>
          <p:nvPr/>
        </p:nvSpPr>
        <p:spPr>
          <a:xfrm>
            <a:off x="1294742" y="395226"/>
            <a:ext cx="11028876" cy="553357"/>
          </a:xfrm>
          <a:prstGeom prst="rect">
            <a:avLst/>
          </a:prstGeom>
        </p:spPr>
        <p:txBody>
          <a:bodyPr wrap="square">
            <a:spAutoFit/>
          </a:bodyPr>
          <a:lstStyle/>
          <a:p>
            <a:pPr>
              <a:lnSpc>
                <a:spcPct val="107000"/>
              </a:lnSpc>
              <a:spcAft>
                <a:spcPts val="800"/>
              </a:spcAft>
            </a:pP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2. Mesure de la performance d’un </a:t>
            </a:r>
            <a:r>
              <a:rPr lang="fr-FR" sz="2800" b="1" dirty="0" err="1">
                <a:solidFill>
                  <a:srgbClr val="93D9AE"/>
                </a:solidFill>
                <a:latin typeface="Tw Cen MT" panose="020B0602020104020603" pitchFamily="34" charset="0"/>
                <a:ea typeface="Calibri" panose="020F0502020204030204" pitchFamily="34" charset="0"/>
                <a:cs typeface="Arial" panose="020B0604020202020204" pitchFamily="34" charset="0"/>
              </a:rPr>
              <a:t>algrorithme</a:t>
            </a: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  : </a:t>
            </a:r>
            <a:endParaRPr lang="fr-FR" sz="2800" dirty="0">
              <a:solidFill>
                <a:srgbClr val="93D9AE"/>
              </a:solidFill>
              <a:effectLst/>
              <a:latin typeface="Tw Cen MT" panose="020B0602020104020603" pitchFamily="34" charset="0"/>
              <a:ea typeface="Calibri" panose="020F0502020204030204" pitchFamily="34" charset="0"/>
              <a:cs typeface="Arial" panose="020B0604020202020204" pitchFamily="34" charset="0"/>
            </a:endParaRPr>
          </a:p>
        </p:txBody>
      </p:sp>
      <p:pic>
        <p:nvPicPr>
          <p:cNvPr id="3" name="Image 2"/>
          <p:cNvPicPr>
            <a:picLocks noChangeAspect="1"/>
          </p:cNvPicPr>
          <p:nvPr/>
        </p:nvPicPr>
        <p:blipFill>
          <a:blip r:embed="rId3"/>
          <a:stretch>
            <a:fillRect/>
          </a:stretch>
        </p:blipFill>
        <p:spPr>
          <a:xfrm>
            <a:off x="1237507" y="2034135"/>
            <a:ext cx="5112986" cy="2154413"/>
          </a:xfrm>
          <a:prstGeom prst="rect">
            <a:avLst/>
          </a:prstGeom>
        </p:spPr>
      </p:pic>
      <p:pic>
        <p:nvPicPr>
          <p:cNvPr id="4" name="Image 3"/>
          <p:cNvPicPr>
            <a:picLocks noChangeAspect="1"/>
          </p:cNvPicPr>
          <p:nvPr/>
        </p:nvPicPr>
        <p:blipFill>
          <a:blip r:embed="rId4"/>
          <a:stretch>
            <a:fillRect/>
          </a:stretch>
        </p:blipFill>
        <p:spPr>
          <a:xfrm>
            <a:off x="6809180" y="2036618"/>
            <a:ext cx="4962716" cy="2086558"/>
          </a:xfrm>
          <a:prstGeom prst="rect">
            <a:avLst/>
          </a:prstGeom>
        </p:spPr>
      </p:pic>
      <p:pic>
        <p:nvPicPr>
          <p:cNvPr id="6" name="Image 5"/>
          <p:cNvPicPr>
            <a:picLocks noChangeAspect="1"/>
          </p:cNvPicPr>
          <p:nvPr/>
        </p:nvPicPr>
        <p:blipFill>
          <a:blip r:embed="rId5"/>
          <a:stretch>
            <a:fillRect/>
          </a:stretch>
        </p:blipFill>
        <p:spPr>
          <a:xfrm>
            <a:off x="5344168" y="1166078"/>
            <a:ext cx="2012649" cy="870540"/>
          </a:xfrm>
          <a:prstGeom prst="rect">
            <a:avLst/>
          </a:prstGeom>
        </p:spPr>
      </p:pic>
      <p:sp>
        <p:nvSpPr>
          <p:cNvPr id="10" name="Rectangle 9"/>
          <p:cNvSpPr/>
          <p:nvPr/>
        </p:nvSpPr>
        <p:spPr>
          <a:xfrm>
            <a:off x="1237507" y="4315340"/>
            <a:ext cx="4869873" cy="1477328"/>
          </a:xfrm>
          <a:prstGeom prst="rect">
            <a:avLst/>
          </a:prstGeom>
        </p:spPr>
        <p:txBody>
          <a:bodyPr wrap="square">
            <a:spAutoFit/>
          </a:bodyPr>
          <a:lstStyle/>
          <a:p>
            <a:pPr algn="just"/>
            <a:r>
              <a:rPr lang="fr-FR" dirty="0">
                <a:solidFill>
                  <a:srgbClr val="3A3A3A"/>
                </a:solidFill>
                <a:latin typeface="Tw Cen MT" panose="020B0602020104020603" pitchFamily="34" charset="0"/>
              </a:rPr>
              <a:t>L’indicateur le plus simple est </a:t>
            </a:r>
            <a:r>
              <a:rPr lang="fr-FR" b="1" dirty="0">
                <a:solidFill>
                  <a:srgbClr val="93D9AE"/>
                </a:solidFill>
                <a:latin typeface="Tw Cen MT" panose="020B0602020104020603" pitchFamily="34" charset="0"/>
              </a:rPr>
              <a:t>l’</a:t>
            </a:r>
            <a:r>
              <a:rPr lang="fr-FR" b="1" dirty="0" err="1">
                <a:solidFill>
                  <a:srgbClr val="93D9AE"/>
                </a:solidFill>
                <a:latin typeface="Tw Cen MT" panose="020B0602020104020603" pitchFamily="34" charset="0"/>
              </a:rPr>
              <a:t>accuracy</a:t>
            </a:r>
            <a:r>
              <a:rPr lang="fr-FR" b="1" dirty="0">
                <a:solidFill>
                  <a:srgbClr val="93D9AE"/>
                </a:solidFill>
                <a:latin typeface="Tw Cen MT" panose="020B0602020104020603" pitchFamily="34" charset="0"/>
              </a:rPr>
              <a:t>-score selon la matrise de confusion </a:t>
            </a:r>
            <a:r>
              <a:rPr lang="fr-FR" b="1" dirty="0">
                <a:solidFill>
                  <a:srgbClr val="3A3A3A"/>
                </a:solidFill>
                <a:latin typeface="Tw Cen MT" panose="020B0602020104020603" pitchFamily="34" charset="0"/>
              </a:rPr>
              <a:t> </a:t>
            </a:r>
            <a:r>
              <a:rPr lang="fr-FR" b="1" dirty="0">
                <a:solidFill>
                  <a:srgbClr val="93D9AE"/>
                </a:solidFill>
                <a:latin typeface="Tw Cen MT" panose="020B0602020104020603" pitchFamily="34" charset="0"/>
              </a:rPr>
              <a:t>:</a:t>
            </a:r>
          </a:p>
          <a:p>
            <a:pPr algn="just"/>
            <a:r>
              <a:rPr lang="fr-FR" dirty="0">
                <a:solidFill>
                  <a:srgbClr val="3A3A3A"/>
                </a:solidFill>
                <a:latin typeface="Tw Cen MT" panose="020B0602020104020603" pitchFamily="34" charset="0"/>
              </a:rPr>
              <a:t> il indique le pourcentage de bonnes prédictions. C’est un très bon indicateur parce qu’il est très simple à comprendre.</a:t>
            </a:r>
            <a:endParaRPr lang="fr-FR" dirty="0">
              <a:latin typeface="Tw Cen MT" panose="020B0602020104020603" pitchFamily="34" charset="0"/>
            </a:endParaRPr>
          </a:p>
        </p:txBody>
      </p:sp>
      <p:pic>
        <p:nvPicPr>
          <p:cNvPr id="12" name="Image 11"/>
          <p:cNvPicPr>
            <a:picLocks noChangeAspect="1"/>
          </p:cNvPicPr>
          <p:nvPr/>
        </p:nvPicPr>
        <p:blipFill>
          <a:blip r:embed="rId6"/>
          <a:stretch>
            <a:fillRect/>
          </a:stretch>
        </p:blipFill>
        <p:spPr>
          <a:xfrm>
            <a:off x="2171721" y="5792668"/>
            <a:ext cx="3244557" cy="850949"/>
          </a:xfrm>
          <a:prstGeom prst="rect">
            <a:avLst/>
          </a:prstGeom>
        </p:spPr>
      </p:pic>
      <p:sp>
        <p:nvSpPr>
          <p:cNvPr id="13" name="Rectangle 12"/>
          <p:cNvSpPr/>
          <p:nvPr/>
        </p:nvSpPr>
        <p:spPr>
          <a:xfrm>
            <a:off x="6849588" y="4296174"/>
            <a:ext cx="4881900" cy="2339167"/>
          </a:xfrm>
          <a:prstGeom prst="rect">
            <a:avLst/>
          </a:prstGeom>
        </p:spPr>
        <p:txBody>
          <a:bodyPr wrap="square">
            <a:spAutoFit/>
          </a:bodyPr>
          <a:lstStyle/>
          <a:p>
            <a:pPr algn="just">
              <a:lnSpc>
                <a:spcPct val="107000"/>
              </a:lnSpc>
              <a:spcAft>
                <a:spcPts val="800"/>
              </a:spcAft>
            </a:pPr>
            <a:r>
              <a:rPr lang="fr-FR" spc="40" dirty="0">
                <a:solidFill>
                  <a:srgbClr val="000000"/>
                </a:solidFill>
                <a:latin typeface="Tw Cen MT" panose="020B0602020104020603" pitchFamily="34" charset="0"/>
                <a:ea typeface="Calibri" panose="020F0502020204030204" pitchFamily="34" charset="0"/>
                <a:cs typeface="Arial" panose="020B0604020202020204" pitchFamily="34" charset="0"/>
              </a:rPr>
              <a:t>On utilise couramment la Cross-Validation en Machine Learning pour</a:t>
            </a:r>
            <a:r>
              <a:rPr lang="fr-FR" b="1" spc="40" dirty="0">
                <a:solidFill>
                  <a:srgbClr val="5E36F3"/>
                </a:solidFill>
                <a:latin typeface="Tw Cen MT" panose="020B0602020104020603" pitchFamily="34" charset="0"/>
                <a:ea typeface="Calibri" panose="020F0502020204030204" pitchFamily="34" charset="0"/>
                <a:cs typeface="Times New Roman" panose="02020603050405020304" pitchFamily="18" charset="0"/>
              </a:rPr>
              <a:t> </a:t>
            </a:r>
            <a:r>
              <a:rPr lang="fr-FR" b="1" spc="40" dirty="0">
                <a:solidFill>
                  <a:schemeClr val="accent5">
                    <a:lumMod val="50000"/>
                  </a:schemeClr>
                </a:solidFill>
                <a:latin typeface="Tw Cen MT" panose="020B0602020104020603" pitchFamily="34" charset="0"/>
                <a:ea typeface="Calibri" panose="020F0502020204030204" pitchFamily="34" charset="0"/>
                <a:cs typeface="Times New Roman" panose="02020603050405020304" pitchFamily="18" charset="0"/>
              </a:rPr>
              <a:t>comparer différents modèles</a:t>
            </a:r>
            <a:r>
              <a:rPr lang="fr-FR" spc="40" dirty="0">
                <a:solidFill>
                  <a:schemeClr val="accent5">
                    <a:lumMod val="50000"/>
                  </a:schemeClr>
                </a:solidFill>
                <a:latin typeface="Tw Cen MT" panose="020B0602020104020603" pitchFamily="34" charset="0"/>
                <a:ea typeface="Calibri" panose="020F0502020204030204" pitchFamily="34" charset="0"/>
                <a:cs typeface="Arial" panose="020B0604020202020204" pitchFamily="34" charset="0"/>
              </a:rPr>
              <a:t> </a:t>
            </a:r>
            <a:r>
              <a:rPr lang="fr-FR" spc="40" dirty="0">
                <a:solidFill>
                  <a:srgbClr val="000000"/>
                </a:solidFill>
                <a:latin typeface="Tw Cen MT" panose="020B0602020104020603" pitchFamily="34" charset="0"/>
                <a:ea typeface="Calibri" panose="020F0502020204030204" pitchFamily="34" charset="0"/>
                <a:cs typeface="Arial" panose="020B0604020202020204" pitchFamily="34" charset="0"/>
              </a:rPr>
              <a:t>et sélectionner le plus approprié pour un problème spécifique.  </a:t>
            </a:r>
          </a:p>
          <a:p>
            <a:pPr algn="just">
              <a:lnSpc>
                <a:spcPct val="107000"/>
              </a:lnSpc>
              <a:spcAft>
                <a:spcPts val="800"/>
              </a:spcAft>
            </a:pPr>
            <a:r>
              <a:rPr lang="fr-FR" b="1" dirty="0">
                <a:solidFill>
                  <a:schemeClr val="accent5">
                    <a:lumMod val="75000"/>
                  </a:schemeClr>
                </a:solidFill>
                <a:latin typeface="Tw Cen MT" panose="020B0602020104020603" pitchFamily="34" charset="0"/>
              </a:rPr>
              <a:t>l’</a:t>
            </a:r>
            <a:r>
              <a:rPr lang="fr-FR" b="1" dirty="0" err="1">
                <a:solidFill>
                  <a:schemeClr val="accent5">
                    <a:lumMod val="75000"/>
                  </a:schemeClr>
                </a:solidFill>
                <a:latin typeface="Tw Cen MT" panose="020B0602020104020603" pitchFamily="34" charset="0"/>
              </a:rPr>
              <a:t>accuracy</a:t>
            </a:r>
            <a:r>
              <a:rPr lang="fr-FR" b="1" dirty="0">
                <a:solidFill>
                  <a:schemeClr val="accent5">
                    <a:lumMod val="75000"/>
                  </a:schemeClr>
                </a:solidFill>
                <a:latin typeface="Tw Cen MT" panose="020B0602020104020603" pitchFamily="34" charset="0"/>
              </a:rPr>
              <a:t>- score </a:t>
            </a:r>
            <a:r>
              <a:rPr lang="fr-FR" dirty="0">
                <a:latin typeface="Tw Cen MT" panose="020B0602020104020603" pitchFamily="34" charset="0"/>
              </a:rPr>
              <a:t>est calculé selon la cross validation</a:t>
            </a:r>
            <a:r>
              <a:rPr lang="fr-FR" spc="40" dirty="0">
                <a:solidFill>
                  <a:srgbClr val="000000"/>
                </a:solidFill>
                <a:latin typeface="Tw Cen MT" panose="020B0602020104020603" pitchFamily="34" charset="0"/>
                <a:cs typeface="Arial" panose="020B0604020202020204" pitchFamily="34" charset="0"/>
              </a:rPr>
              <a:t>.</a:t>
            </a:r>
            <a:endParaRPr lang="fr-FR" spc="40" dirty="0">
              <a:solidFill>
                <a:srgbClr val="000000"/>
              </a:solidFill>
              <a:latin typeface="Tw Cen MT" panose="020B0602020104020603" pitchFamily="34" charset="0"/>
              <a:ea typeface="Calibri" panose="020F0502020204030204" pitchFamily="34" charset="0"/>
              <a:cs typeface="Arial" panose="020B0604020202020204" pitchFamily="34" charset="0"/>
            </a:endParaRPr>
          </a:p>
          <a:p>
            <a:pPr algn="just">
              <a:lnSpc>
                <a:spcPct val="107000"/>
              </a:lnSpc>
              <a:spcAft>
                <a:spcPts val="800"/>
              </a:spcAft>
            </a:pPr>
            <a:endParaRPr lang="fr-FR" sz="1600" dirty="0">
              <a:effectLst/>
              <a:latin typeface="Tw Cen MT" panose="020B0602020104020603" pitchFamily="34" charset="0"/>
              <a:ea typeface="Calibri" panose="020F0502020204030204" pitchFamily="34" charset="0"/>
              <a:cs typeface="Arial" panose="020B0604020202020204" pitchFamily="34" charset="0"/>
            </a:endParaRPr>
          </a:p>
        </p:txBody>
      </p:sp>
      <p:cxnSp>
        <p:nvCxnSpPr>
          <p:cNvPr id="15" name="Connecteur droit 14"/>
          <p:cNvCxnSpPr/>
          <p:nvPr/>
        </p:nvCxnSpPr>
        <p:spPr>
          <a:xfrm>
            <a:off x="6461488" y="2155318"/>
            <a:ext cx="11924" cy="3960202"/>
          </a:xfrm>
          <a:prstGeom prst="line">
            <a:avLst/>
          </a:prstGeom>
          <a:ln w="28575">
            <a:solidFill>
              <a:srgbClr val="93D9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647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p:cNvGrpSpPr>
          <p:nvPr/>
        </p:nvGrpSpPr>
        <p:grpSpPr bwMode="auto">
          <a:xfrm>
            <a:off x="-9241419" y="-10391"/>
            <a:ext cx="9959975" cy="6858000"/>
            <a:chOff x="-902987" y="0"/>
            <a:chExt cx="9961092" cy="6858000"/>
          </a:xfrm>
          <a:solidFill>
            <a:schemeClr val="accent5">
              <a:lumMod val="40000"/>
              <a:lumOff val="60000"/>
            </a:schemeClr>
          </a:solidFill>
        </p:grpSpPr>
        <p:sp>
          <p:nvSpPr>
            <p:cNvPr id="8" name="Rectangle 7"/>
            <p:cNvSpPr/>
            <p:nvPr/>
          </p:nvSpPr>
          <p:spPr>
            <a:xfrm>
              <a:off x="-902987" y="0"/>
              <a:ext cx="9961092" cy="6858000"/>
            </a:xfrm>
            <a:prstGeom prst="rect">
              <a:avLst/>
            </a:prstGeom>
            <a:solidFill>
              <a:srgbClr val="93D9AE"/>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rgbClr val="93D9AE"/>
                </a:solidFill>
                <a:effectLst>
                  <a:outerShdw blurRad="38100" dist="19050" dir="2700000" algn="tl" rotWithShape="0">
                    <a:schemeClr val="dk1">
                      <a:alpha val="40000"/>
                    </a:schemeClr>
                  </a:outerShdw>
                </a:effectLst>
              </a:endParaRPr>
            </a:p>
          </p:txBody>
        </p:sp>
        <p:sp>
          <p:nvSpPr>
            <p:cNvPr id="9" name="TextBox 45"/>
            <p:cNvSpPr txBox="1">
              <a:spLocks noChangeArrowheads="1"/>
            </p:cNvSpPr>
            <p:nvPr/>
          </p:nvSpPr>
          <p:spPr bwMode="auto">
            <a:xfrm rot="16200000">
              <a:off x="5614805" y="2932481"/>
              <a:ext cx="6095731" cy="64640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Comparaison</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 des </a:t>
              </a: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méthodes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2" name="Rectangle 1"/>
          <p:cNvSpPr/>
          <p:nvPr/>
        </p:nvSpPr>
        <p:spPr>
          <a:xfrm>
            <a:off x="1294742" y="395226"/>
            <a:ext cx="10711747" cy="1475404"/>
          </a:xfrm>
          <a:prstGeom prst="rect">
            <a:avLst/>
          </a:prstGeom>
        </p:spPr>
        <p:txBody>
          <a:bodyPr wrap="square">
            <a:spAutoFit/>
          </a:bodyPr>
          <a:lstStyle/>
          <a:p>
            <a:pPr>
              <a:lnSpc>
                <a:spcPct val="107000"/>
              </a:lnSpc>
              <a:spcAft>
                <a:spcPts val="800"/>
              </a:spcAft>
            </a:pP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2.1. Comparaison des </a:t>
            </a:r>
            <a:r>
              <a:rPr lang="fr-FR" sz="2800" b="1" dirty="0" err="1">
                <a:solidFill>
                  <a:srgbClr val="93D9AE"/>
                </a:solidFill>
                <a:latin typeface="Tw Cen MT" panose="020B0602020104020603" pitchFamily="34" charset="0"/>
                <a:ea typeface="Calibri" panose="020F0502020204030204" pitchFamily="34" charset="0"/>
                <a:cs typeface="Arial" panose="020B0604020202020204" pitchFamily="34" charset="0"/>
              </a:rPr>
              <a:t>accuracy</a:t>
            </a: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-score (obtenus à partir de la matrice de confusion) résultants des trois algorithmes de classification utilisés à l'aide de Python :  </a:t>
            </a:r>
            <a:endParaRPr lang="fr-FR" sz="2800" dirty="0">
              <a:solidFill>
                <a:srgbClr val="93D9AE"/>
              </a:solidFill>
              <a:effectLst/>
              <a:latin typeface="Tw Cen MT" panose="020B0602020104020603" pitchFamily="34" charset="0"/>
              <a:ea typeface="Calibri" panose="020F0502020204030204" pitchFamily="34" charset="0"/>
              <a:cs typeface="Arial" panose="020B0604020202020204" pitchFamily="34" charset="0"/>
            </a:endParaRPr>
          </a:p>
        </p:txBody>
      </p:sp>
      <p:pic>
        <p:nvPicPr>
          <p:cNvPr id="3" name="Image 2"/>
          <p:cNvPicPr>
            <a:picLocks noChangeAspect="1"/>
          </p:cNvPicPr>
          <p:nvPr/>
        </p:nvPicPr>
        <p:blipFill>
          <a:blip r:embed="rId3"/>
          <a:stretch>
            <a:fillRect/>
          </a:stretch>
        </p:blipFill>
        <p:spPr>
          <a:xfrm>
            <a:off x="10719004" y="6098306"/>
            <a:ext cx="1287485" cy="542496"/>
          </a:xfrm>
          <a:prstGeom prst="rect">
            <a:avLst/>
          </a:prstGeom>
        </p:spPr>
      </p:pic>
      <p:pic>
        <p:nvPicPr>
          <p:cNvPr id="6" name="Image 5"/>
          <p:cNvPicPr>
            <a:picLocks noChangeAspect="1"/>
          </p:cNvPicPr>
          <p:nvPr/>
        </p:nvPicPr>
        <p:blipFill>
          <a:blip r:embed="rId4"/>
          <a:stretch>
            <a:fillRect/>
          </a:stretch>
        </p:blipFill>
        <p:spPr>
          <a:xfrm>
            <a:off x="10610699" y="5531985"/>
            <a:ext cx="1309308" cy="566321"/>
          </a:xfrm>
          <a:prstGeom prst="rect">
            <a:avLst/>
          </a:prstGeom>
        </p:spPr>
      </p:pic>
      <p:sp>
        <p:nvSpPr>
          <p:cNvPr id="16" name="Rectangle 15"/>
          <p:cNvSpPr/>
          <p:nvPr/>
        </p:nvSpPr>
        <p:spPr>
          <a:xfrm>
            <a:off x="1814287" y="2062757"/>
            <a:ext cx="6096000" cy="405176"/>
          </a:xfrm>
          <a:prstGeom prst="rect">
            <a:avLst/>
          </a:prstGeom>
        </p:spPr>
        <p:txBody>
          <a:bodyPr>
            <a:spAutoFit/>
          </a:bodyPr>
          <a:lstStyle/>
          <a:p>
            <a:pPr lvl="0">
              <a:lnSpc>
                <a:spcPct val="107000"/>
              </a:lnSpc>
              <a:spcAft>
                <a:spcPts val="800"/>
              </a:spcAft>
              <a:buSzPts val="1000"/>
            </a:pPr>
            <a:r>
              <a:rPr lang="fr-FR" sz="2000" b="1" dirty="0">
                <a:latin typeface="Tw Cen MT" panose="020B0602020104020603" pitchFamily="34" charset="0"/>
                <a:ea typeface="Calibri" panose="020F0502020204030204" pitchFamily="34" charset="0"/>
                <a:cs typeface="Arial" panose="020B0604020202020204" pitchFamily="34" charset="0"/>
              </a:rPr>
              <a:t>-&gt;  Code : </a:t>
            </a:r>
            <a:endParaRPr lang="fr-FR" sz="2000" dirty="0">
              <a:effectLst/>
              <a:latin typeface="Tw Cen MT" panose="020B0602020104020603" pitchFamily="34" charset="0"/>
              <a:ea typeface="Calibri" panose="020F0502020204030204" pitchFamily="34" charset="0"/>
              <a:cs typeface="Arial" panose="020B0604020202020204" pitchFamily="34" charset="0"/>
            </a:endParaRPr>
          </a:p>
        </p:txBody>
      </p:sp>
      <p:pic>
        <p:nvPicPr>
          <p:cNvPr id="17" name="Image 16"/>
          <p:cNvPicPr/>
          <p:nvPr/>
        </p:nvPicPr>
        <p:blipFill>
          <a:blip r:embed="rId5">
            <a:extLst>
              <a:ext uri="{28A0092B-C50C-407E-A947-70E740481C1C}">
                <a14:useLocalDpi xmlns:a14="http://schemas.microsoft.com/office/drawing/2010/main" val="0"/>
              </a:ext>
            </a:extLst>
          </a:blip>
          <a:stretch>
            <a:fillRect/>
          </a:stretch>
        </p:blipFill>
        <p:spPr>
          <a:xfrm>
            <a:off x="2967678" y="2660060"/>
            <a:ext cx="6259449" cy="2871925"/>
          </a:xfrm>
          <a:prstGeom prst="rect">
            <a:avLst/>
          </a:prstGeom>
        </p:spPr>
      </p:pic>
    </p:spTree>
    <p:extLst>
      <p:ext uri="{BB962C8B-B14F-4D97-AF65-F5344CB8AC3E}">
        <p14:creationId xmlns:p14="http://schemas.microsoft.com/office/powerpoint/2010/main" val="889092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p:cNvGrpSpPr>
          <p:nvPr/>
        </p:nvGrpSpPr>
        <p:grpSpPr bwMode="auto">
          <a:xfrm>
            <a:off x="-9241419" y="-10391"/>
            <a:ext cx="9959975" cy="6858000"/>
            <a:chOff x="-902987" y="0"/>
            <a:chExt cx="9961092" cy="6858000"/>
          </a:xfrm>
          <a:solidFill>
            <a:schemeClr val="accent5">
              <a:lumMod val="40000"/>
              <a:lumOff val="60000"/>
            </a:schemeClr>
          </a:solidFill>
        </p:grpSpPr>
        <p:sp>
          <p:nvSpPr>
            <p:cNvPr id="8" name="Rectangle 7"/>
            <p:cNvSpPr/>
            <p:nvPr/>
          </p:nvSpPr>
          <p:spPr>
            <a:xfrm>
              <a:off x="-902987" y="0"/>
              <a:ext cx="9961092" cy="6858000"/>
            </a:xfrm>
            <a:prstGeom prst="rect">
              <a:avLst/>
            </a:prstGeom>
            <a:solidFill>
              <a:srgbClr val="93D9AE"/>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rgbClr val="93D9AE"/>
                </a:solidFill>
                <a:effectLst>
                  <a:outerShdw blurRad="38100" dist="19050" dir="2700000" algn="tl" rotWithShape="0">
                    <a:schemeClr val="dk1">
                      <a:alpha val="40000"/>
                    </a:schemeClr>
                  </a:outerShdw>
                </a:effectLst>
              </a:endParaRPr>
            </a:p>
          </p:txBody>
        </p:sp>
        <p:sp>
          <p:nvSpPr>
            <p:cNvPr id="9" name="TextBox 45"/>
            <p:cNvSpPr txBox="1">
              <a:spLocks noChangeArrowheads="1"/>
            </p:cNvSpPr>
            <p:nvPr/>
          </p:nvSpPr>
          <p:spPr bwMode="auto">
            <a:xfrm rot="16200000">
              <a:off x="5614805" y="2932481"/>
              <a:ext cx="6095731" cy="64640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Comparaison</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 des </a:t>
              </a: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méthodes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2" name="Rectangle 1"/>
          <p:cNvSpPr/>
          <p:nvPr/>
        </p:nvSpPr>
        <p:spPr>
          <a:xfrm>
            <a:off x="1294742" y="395226"/>
            <a:ext cx="10711747" cy="1475404"/>
          </a:xfrm>
          <a:prstGeom prst="rect">
            <a:avLst/>
          </a:prstGeom>
        </p:spPr>
        <p:txBody>
          <a:bodyPr wrap="square">
            <a:spAutoFit/>
          </a:bodyPr>
          <a:lstStyle/>
          <a:p>
            <a:pPr>
              <a:lnSpc>
                <a:spcPct val="107000"/>
              </a:lnSpc>
              <a:spcAft>
                <a:spcPts val="800"/>
              </a:spcAft>
            </a:pP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2.1. Comparaison des </a:t>
            </a:r>
            <a:r>
              <a:rPr lang="fr-FR" sz="2800" b="1" dirty="0" err="1">
                <a:solidFill>
                  <a:srgbClr val="93D9AE"/>
                </a:solidFill>
                <a:latin typeface="Tw Cen MT" panose="020B0602020104020603" pitchFamily="34" charset="0"/>
                <a:ea typeface="Calibri" panose="020F0502020204030204" pitchFamily="34" charset="0"/>
                <a:cs typeface="Arial" panose="020B0604020202020204" pitchFamily="34" charset="0"/>
              </a:rPr>
              <a:t>accuracy</a:t>
            </a: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-score (obtenus à partir de la matrice de confusion) résultants des trois algorithmes de classification utilisés à l'aide de Python :  </a:t>
            </a:r>
            <a:endParaRPr lang="fr-FR" sz="2800" dirty="0">
              <a:solidFill>
                <a:srgbClr val="93D9AE"/>
              </a:solidFill>
              <a:effectLst/>
              <a:latin typeface="Tw Cen MT" panose="020B0602020104020603" pitchFamily="34" charset="0"/>
              <a:ea typeface="Calibri" panose="020F0502020204030204" pitchFamily="34" charset="0"/>
              <a:cs typeface="Arial" panose="020B0604020202020204" pitchFamily="34" charset="0"/>
            </a:endParaRPr>
          </a:p>
        </p:txBody>
      </p:sp>
      <p:pic>
        <p:nvPicPr>
          <p:cNvPr id="3" name="Image 2"/>
          <p:cNvPicPr>
            <a:picLocks noChangeAspect="1"/>
          </p:cNvPicPr>
          <p:nvPr/>
        </p:nvPicPr>
        <p:blipFill>
          <a:blip r:embed="rId3"/>
          <a:stretch>
            <a:fillRect/>
          </a:stretch>
        </p:blipFill>
        <p:spPr>
          <a:xfrm>
            <a:off x="5606953" y="6285874"/>
            <a:ext cx="1287485" cy="542496"/>
          </a:xfrm>
          <a:prstGeom prst="rect">
            <a:avLst/>
          </a:prstGeom>
        </p:spPr>
      </p:pic>
      <p:pic>
        <p:nvPicPr>
          <p:cNvPr id="6" name="Image 5"/>
          <p:cNvPicPr>
            <a:picLocks noChangeAspect="1"/>
          </p:cNvPicPr>
          <p:nvPr/>
        </p:nvPicPr>
        <p:blipFill>
          <a:blip r:embed="rId4"/>
          <a:stretch>
            <a:fillRect/>
          </a:stretch>
        </p:blipFill>
        <p:spPr>
          <a:xfrm>
            <a:off x="5517574" y="5703555"/>
            <a:ext cx="1309308" cy="566321"/>
          </a:xfrm>
          <a:prstGeom prst="rect">
            <a:avLst/>
          </a:prstGeom>
        </p:spPr>
      </p:pic>
      <p:sp>
        <p:nvSpPr>
          <p:cNvPr id="5" name="Rectangle 4"/>
          <p:cNvSpPr/>
          <p:nvPr/>
        </p:nvSpPr>
        <p:spPr>
          <a:xfrm>
            <a:off x="1447800" y="2124665"/>
            <a:ext cx="6096000" cy="421654"/>
          </a:xfrm>
          <a:prstGeom prst="rect">
            <a:avLst/>
          </a:prstGeom>
        </p:spPr>
        <p:txBody>
          <a:bodyPr>
            <a:spAutoFit/>
          </a:bodyPr>
          <a:lstStyle/>
          <a:p>
            <a:pPr marL="342900" lvl="0" indent="-342900">
              <a:lnSpc>
                <a:spcPct val="107000"/>
              </a:lnSpc>
              <a:spcAft>
                <a:spcPts val="800"/>
              </a:spcAft>
              <a:buSzPts val="1000"/>
              <a:buFont typeface="Wingdings" panose="05000000000000000000" pitchFamily="2" charset="2"/>
              <a:buChar char=""/>
            </a:pPr>
            <a:r>
              <a:rPr lang="fr-FR" sz="2000" b="1" dirty="0">
                <a:latin typeface="Tw Cen MT" panose="020B0602020104020603" pitchFamily="34" charset="0"/>
                <a:ea typeface="Calibri" panose="020F0502020204030204" pitchFamily="34" charset="0"/>
                <a:cs typeface="Arial" panose="020B0604020202020204" pitchFamily="34" charset="0"/>
              </a:rPr>
              <a:t>Exécution</a:t>
            </a:r>
            <a:r>
              <a:rPr lang="fr-FR" sz="2000" b="1" dirty="0">
                <a:latin typeface="Calibri" panose="020F0502020204030204" pitchFamily="34" charset="0"/>
                <a:ea typeface="Calibri" panose="020F0502020204030204" pitchFamily="34" charset="0"/>
                <a:cs typeface="Arial" panose="020B0604020202020204" pitchFamily="34" charset="0"/>
              </a:rPr>
              <a:t> : </a:t>
            </a:r>
            <a:endParaRPr lang="fr-FR" sz="2000" dirty="0">
              <a:latin typeface="Calibri" panose="020F0502020204030204" pitchFamily="34" charset="0"/>
              <a:ea typeface="Calibri" panose="020F0502020204030204" pitchFamily="34" charset="0"/>
              <a:cs typeface="Arial" panose="020B0604020202020204" pitchFamily="34" charset="0"/>
            </a:endParaRPr>
          </a:p>
        </p:txBody>
      </p:sp>
      <p:pic>
        <p:nvPicPr>
          <p:cNvPr id="11" name="Image 10"/>
          <p:cNvPicPr/>
          <p:nvPr/>
        </p:nvPicPr>
        <p:blipFill>
          <a:blip r:embed="rId5">
            <a:extLst>
              <a:ext uri="{28A0092B-C50C-407E-A947-70E740481C1C}">
                <a14:useLocalDpi xmlns:a14="http://schemas.microsoft.com/office/drawing/2010/main" val="0"/>
              </a:ext>
            </a:extLst>
          </a:blip>
          <a:stretch>
            <a:fillRect/>
          </a:stretch>
        </p:blipFill>
        <p:spPr>
          <a:xfrm>
            <a:off x="1208810" y="2811778"/>
            <a:ext cx="4308764" cy="1417488"/>
          </a:xfrm>
          <a:prstGeom prst="rect">
            <a:avLst/>
          </a:prstGeom>
          <a:ln>
            <a:noFill/>
          </a:ln>
          <a:effectLst>
            <a:outerShdw blurRad="292100" dist="139700" dir="2700000" algn="tl" rotWithShape="0">
              <a:srgbClr val="333333">
                <a:alpha val="65000"/>
              </a:srgbClr>
            </a:outerShdw>
          </a:effectLst>
        </p:spPr>
      </p:pic>
      <p:pic>
        <p:nvPicPr>
          <p:cNvPr id="12" name="Image 11"/>
          <p:cNvPicPr/>
          <p:nvPr/>
        </p:nvPicPr>
        <p:blipFill>
          <a:blip r:embed="rId6">
            <a:extLst>
              <a:ext uri="{28A0092B-C50C-407E-A947-70E740481C1C}">
                <a14:useLocalDpi xmlns:a14="http://schemas.microsoft.com/office/drawing/2010/main" val="0"/>
              </a:ext>
            </a:extLst>
          </a:blip>
          <a:stretch>
            <a:fillRect/>
          </a:stretch>
        </p:blipFill>
        <p:spPr>
          <a:xfrm>
            <a:off x="6826882" y="1827719"/>
            <a:ext cx="4976203" cy="2815213"/>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315192" y="4540827"/>
            <a:ext cx="6096000" cy="619272"/>
          </a:xfrm>
          <a:prstGeom prst="rect">
            <a:avLst/>
          </a:prstGeom>
        </p:spPr>
        <p:txBody>
          <a:bodyPr>
            <a:spAutoFit/>
          </a:bodyPr>
          <a:lstStyle/>
          <a:p>
            <a:pPr algn="ctr">
              <a:lnSpc>
                <a:spcPct val="107000"/>
              </a:lnSpc>
              <a:spcAft>
                <a:spcPts val="800"/>
              </a:spcAft>
            </a:pPr>
            <a:r>
              <a:rPr lang="fr-FR" sz="1600" dirty="0">
                <a:latin typeface="Tw Cen MT" panose="020B0602020104020603" pitchFamily="34" charset="0"/>
                <a:ea typeface="Calibri" panose="020F0502020204030204" pitchFamily="34" charset="0"/>
                <a:cs typeface="Arial" panose="020B0604020202020204" pitchFamily="34" charset="0"/>
              </a:rPr>
              <a:t>   On peut déduire que  </a:t>
            </a:r>
            <a:r>
              <a:rPr lang="fr-FR" sz="1600" dirty="0" err="1">
                <a:latin typeface="Tw Cen MT" panose="020B0602020104020603" pitchFamily="34" charset="0"/>
                <a:ea typeface="Calibri" panose="020F0502020204030204" pitchFamily="34" charset="0"/>
                <a:cs typeface="Arial" panose="020B0604020202020204" pitchFamily="34" charset="0"/>
              </a:rPr>
              <a:t>Accuracy</a:t>
            </a:r>
            <a:r>
              <a:rPr lang="fr-FR" sz="1600" dirty="0">
                <a:latin typeface="Tw Cen MT" panose="020B0602020104020603" pitchFamily="34" charset="0"/>
                <a:ea typeface="Calibri" panose="020F0502020204030204" pitchFamily="34" charset="0"/>
                <a:cs typeface="Arial" panose="020B0604020202020204" pitchFamily="34" charset="0"/>
              </a:rPr>
              <a:t>-score :                                                       SVM : 69</a:t>
            </a:r>
            <a:r>
              <a:rPr lang="fr-FR" sz="1600" dirty="0">
                <a:solidFill>
                  <a:srgbClr val="202124"/>
                </a:solidFill>
                <a:latin typeface="Tw Cen MT" panose="020B0602020104020603" pitchFamily="34" charset="0"/>
                <a:ea typeface="Calibri" panose="020F0502020204030204" pitchFamily="34" charset="0"/>
                <a:cs typeface="Arial" panose="020B0604020202020204" pitchFamily="34" charset="0"/>
              </a:rPr>
              <a:t> %   -   K-NN : 63 %  -  L-R : 62 %</a:t>
            </a:r>
            <a:endParaRPr lang="fr-FR" sz="1600" dirty="0">
              <a:effectLst/>
              <a:latin typeface="Tw Cen MT" panose="020B0602020104020603" pitchFamily="34" charset="0"/>
              <a:ea typeface="Calibri" panose="020F0502020204030204" pitchFamily="34" charset="0"/>
              <a:cs typeface="Arial" panose="020B0604020202020204" pitchFamily="34" charset="0"/>
            </a:endParaRPr>
          </a:p>
        </p:txBody>
      </p:sp>
      <p:sp>
        <p:nvSpPr>
          <p:cNvPr id="14" name="Rectangle 13"/>
          <p:cNvSpPr/>
          <p:nvPr/>
        </p:nvSpPr>
        <p:spPr>
          <a:xfrm>
            <a:off x="7112782" y="4878740"/>
            <a:ext cx="4513118" cy="1323439"/>
          </a:xfrm>
          <a:prstGeom prst="rect">
            <a:avLst/>
          </a:prstGeom>
        </p:spPr>
        <p:txBody>
          <a:bodyPr wrap="square">
            <a:spAutoFit/>
          </a:bodyPr>
          <a:lstStyle/>
          <a:p>
            <a:pPr algn="just"/>
            <a:r>
              <a:rPr lang="fr-FR" sz="1600" dirty="0">
                <a:latin typeface="Tw Cen MT" panose="020B0602020104020603" pitchFamily="34" charset="0"/>
              </a:rPr>
              <a:t>Sur la base de la pratique que nous avons menée, résumée dans le tableau et le graphique des </a:t>
            </a:r>
            <a:r>
              <a:rPr lang="fr-FR" sz="1600" dirty="0" err="1">
                <a:latin typeface="Tw Cen MT" panose="020B0602020104020603" pitchFamily="34" charset="0"/>
              </a:rPr>
              <a:t>accuracy</a:t>
            </a:r>
            <a:r>
              <a:rPr lang="fr-FR" sz="1600" dirty="0">
                <a:latin typeface="Tw Cen MT" panose="020B0602020104020603" pitchFamily="34" charset="0"/>
              </a:rPr>
              <a:t>-score, la méthode qui obtient l’</a:t>
            </a:r>
            <a:r>
              <a:rPr lang="fr-FR" sz="1600" dirty="0" err="1">
                <a:latin typeface="Tw Cen MT" panose="020B0602020104020603" pitchFamily="34" charset="0"/>
              </a:rPr>
              <a:t>accuracy</a:t>
            </a:r>
            <a:r>
              <a:rPr lang="fr-FR" sz="1600" dirty="0">
                <a:latin typeface="Tw Cen MT" panose="020B0602020104020603" pitchFamily="34" charset="0"/>
              </a:rPr>
              <a:t>-score le plus élevé est SVM Support </a:t>
            </a:r>
            <a:r>
              <a:rPr lang="fr-FR" sz="1600" dirty="0" err="1">
                <a:latin typeface="Tw Cen MT" panose="020B0602020104020603" pitchFamily="34" charset="0"/>
              </a:rPr>
              <a:t>Vector</a:t>
            </a:r>
            <a:r>
              <a:rPr lang="fr-FR" sz="1600" dirty="0">
                <a:latin typeface="Tw Cen MT" panose="020B0602020104020603" pitchFamily="34" charset="0"/>
              </a:rPr>
              <a:t> Machines  de (69 %).</a:t>
            </a:r>
          </a:p>
        </p:txBody>
      </p:sp>
      <p:sp>
        <p:nvSpPr>
          <p:cNvPr id="4" name="Flèche droite 3"/>
          <p:cNvSpPr/>
          <p:nvPr/>
        </p:nvSpPr>
        <p:spPr>
          <a:xfrm>
            <a:off x="5975337" y="3302658"/>
            <a:ext cx="550718" cy="361651"/>
          </a:xfrm>
          <a:prstGeom prst="rightArrow">
            <a:avLst/>
          </a:prstGeom>
          <a:solidFill>
            <a:srgbClr val="93D9A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58929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p:cNvGrpSpPr>
          <p:nvPr/>
        </p:nvGrpSpPr>
        <p:grpSpPr bwMode="auto">
          <a:xfrm>
            <a:off x="-9241419" y="-10391"/>
            <a:ext cx="9959975" cy="6858000"/>
            <a:chOff x="-902987" y="0"/>
            <a:chExt cx="9961092" cy="6858000"/>
          </a:xfrm>
          <a:solidFill>
            <a:schemeClr val="accent5">
              <a:lumMod val="40000"/>
              <a:lumOff val="60000"/>
            </a:schemeClr>
          </a:solidFill>
        </p:grpSpPr>
        <p:sp>
          <p:nvSpPr>
            <p:cNvPr id="8" name="Rectangle 7"/>
            <p:cNvSpPr/>
            <p:nvPr/>
          </p:nvSpPr>
          <p:spPr>
            <a:xfrm>
              <a:off x="-902987" y="0"/>
              <a:ext cx="9961092" cy="6858000"/>
            </a:xfrm>
            <a:prstGeom prst="rect">
              <a:avLst/>
            </a:prstGeom>
            <a:solidFill>
              <a:srgbClr val="93D9AE"/>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rgbClr val="93D9AE"/>
                </a:solidFill>
                <a:effectLst>
                  <a:outerShdw blurRad="38100" dist="19050" dir="2700000" algn="tl" rotWithShape="0">
                    <a:schemeClr val="dk1">
                      <a:alpha val="40000"/>
                    </a:schemeClr>
                  </a:outerShdw>
                </a:effectLst>
              </a:endParaRPr>
            </a:p>
          </p:txBody>
        </p:sp>
        <p:sp>
          <p:nvSpPr>
            <p:cNvPr id="9" name="TextBox 45"/>
            <p:cNvSpPr txBox="1">
              <a:spLocks noChangeArrowheads="1"/>
            </p:cNvSpPr>
            <p:nvPr/>
          </p:nvSpPr>
          <p:spPr bwMode="auto">
            <a:xfrm rot="16200000">
              <a:off x="5614805" y="2932481"/>
              <a:ext cx="6095731" cy="64640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Comparaison</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 des </a:t>
              </a: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méthodes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2" name="Rectangle 1"/>
          <p:cNvSpPr/>
          <p:nvPr/>
        </p:nvSpPr>
        <p:spPr>
          <a:xfrm>
            <a:off x="1294742" y="395226"/>
            <a:ext cx="10711747" cy="530273"/>
          </a:xfrm>
          <a:prstGeom prst="rect">
            <a:avLst/>
          </a:prstGeom>
        </p:spPr>
        <p:txBody>
          <a:bodyPr wrap="square">
            <a:spAutoFit/>
          </a:bodyPr>
          <a:lstStyle/>
          <a:p>
            <a:pPr>
              <a:lnSpc>
                <a:spcPct val="107000"/>
              </a:lnSpc>
              <a:spcAft>
                <a:spcPts val="800"/>
              </a:spcAft>
            </a:pP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2.1. plus de Model:  </a:t>
            </a:r>
            <a:endParaRPr lang="fr-FR" sz="2800" dirty="0">
              <a:solidFill>
                <a:srgbClr val="93D9AE"/>
              </a:solidFill>
              <a:effectLst/>
              <a:latin typeface="Tw Cen MT" panose="020B0602020104020603" pitchFamily="34" charset="0"/>
              <a:ea typeface="Calibri" panose="020F0502020204030204" pitchFamily="34" charset="0"/>
              <a:cs typeface="Arial" panose="020B0604020202020204" pitchFamily="34" charset="0"/>
            </a:endParaRPr>
          </a:p>
        </p:txBody>
      </p:sp>
      <p:pic>
        <p:nvPicPr>
          <p:cNvPr id="3" name="Image 2"/>
          <p:cNvPicPr>
            <a:picLocks noChangeAspect="1"/>
          </p:cNvPicPr>
          <p:nvPr/>
        </p:nvPicPr>
        <p:blipFill>
          <a:blip r:embed="rId3"/>
          <a:stretch>
            <a:fillRect/>
          </a:stretch>
        </p:blipFill>
        <p:spPr>
          <a:xfrm>
            <a:off x="10786560" y="6219199"/>
            <a:ext cx="1287485" cy="542496"/>
          </a:xfrm>
          <a:prstGeom prst="rect">
            <a:avLst/>
          </a:prstGeom>
        </p:spPr>
      </p:pic>
      <p:pic>
        <p:nvPicPr>
          <p:cNvPr id="6" name="Image 5"/>
          <p:cNvPicPr>
            <a:picLocks noChangeAspect="1"/>
          </p:cNvPicPr>
          <p:nvPr/>
        </p:nvPicPr>
        <p:blipFill>
          <a:blip r:embed="rId4"/>
          <a:stretch>
            <a:fillRect/>
          </a:stretch>
        </p:blipFill>
        <p:spPr>
          <a:xfrm>
            <a:off x="10697181" y="5636880"/>
            <a:ext cx="1309308" cy="566321"/>
          </a:xfrm>
          <a:prstGeom prst="rect">
            <a:avLst/>
          </a:prstGeom>
        </p:spPr>
      </p:pic>
      <p:sp>
        <p:nvSpPr>
          <p:cNvPr id="5" name="Rectangle 4"/>
          <p:cNvSpPr/>
          <p:nvPr/>
        </p:nvSpPr>
        <p:spPr>
          <a:xfrm>
            <a:off x="1362075" y="1094504"/>
            <a:ext cx="6096000" cy="421654"/>
          </a:xfrm>
          <a:prstGeom prst="rect">
            <a:avLst/>
          </a:prstGeom>
        </p:spPr>
        <p:txBody>
          <a:bodyPr>
            <a:spAutoFit/>
          </a:bodyPr>
          <a:lstStyle/>
          <a:p>
            <a:pPr marL="342900" lvl="0" indent="-342900">
              <a:lnSpc>
                <a:spcPct val="107000"/>
              </a:lnSpc>
              <a:spcAft>
                <a:spcPts val="800"/>
              </a:spcAft>
              <a:buSzPts val="1000"/>
              <a:buFont typeface="Wingdings" panose="05000000000000000000" pitchFamily="2" charset="2"/>
              <a:buChar char=""/>
            </a:pPr>
            <a:r>
              <a:rPr lang="fr-FR" sz="2000" b="1" dirty="0">
                <a:latin typeface="Tw Cen MT" panose="020B0602020104020603" pitchFamily="34" charset="0"/>
                <a:ea typeface="Calibri" panose="020F0502020204030204" pitchFamily="34" charset="0"/>
                <a:cs typeface="Arial" panose="020B0604020202020204" pitchFamily="34" charset="0"/>
              </a:rPr>
              <a:t>Exécution</a:t>
            </a:r>
            <a:r>
              <a:rPr lang="fr-FR" sz="2000" b="1" dirty="0">
                <a:latin typeface="Calibri" panose="020F0502020204030204" pitchFamily="34" charset="0"/>
                <a:ea typeface="Calibri" panose="020F0502020204030204" pitchFamily="34" charset="0"/>
                <a:cs typeface="Arial" panose="020B0604020202020204" pitchFamily="34" charset="0"/>
              </a:rPr>
              <a:t> : </a:t>
            </a:r>
            <a:endParaRPr lang="fr-FR" sz="2000" dirty="0">
              <a:latin typeface="Calibri" panose="020F0502020204030204" pitchFamily="34" charset="0"/>
              <a:ea typeface="Calibri" panose="020F0502020204030204" pitchFamily="34" charset="0"/>
              <a:cs typeface="Arial" panose="020B0604020202020204" pitchFamily="34" charset="0"/>
            </a:endParaRPr>
          </a:p>
        </p:txBody>
      </p:sp>
      <p:sp>
        <p:nvSpPr>
          <p:cNvPr id="4" name="Flèche droite 3"/>
          <p:cNvSpPr/>
          <p:nvPr/>
        </p:nvSpPr>
        <p:spPr>
          <a:xfrm>
            <a:off x="5975337" y="3302658"/>
            <a:ext cx="550718" cy="361651"/>
          </a:xfrm>
          <a:prstGeom prst="rightArrow">
            <a:avLst/>
          </a:prstGeom>
          <a:solidFill>
            <a:srgbClr val="93D9A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16">
            <a:extLst>
              <a:ext uri="{FF2B5EF4-FFF2-40B4-BE49-F238E27FC236}">
                <a16:creationId xmlns:a16="http://schemas.microsoft.com/office/drawing/2014/main" id="{CC36C507-CB27-468C-BC8E-FDAC60D3B600}"/>
              </a:ext>
            </a:extLst>
          </p:cNvPr>
          <p:cNvPicPr>
            <a:picLocks noChangeAspect="1"/>
          </p:cNvPicPr>
          <p:nvPr/>
        </p:nvPicPr>
        <p:blipFill rotWithShape="1">
          <a:blip r:embed="rId5"/>
          <a:srcRect b="51235"/>
          <a:stretch/>
        </p:blipFill>
        <p:spPr>
          <a:xfrm>
            <a:off x="1427414" y="2462188"/>
            <a:ext cx="10197281" cy="1912842"/>
          </a:xfrm>
          <a:prstGeom prst="rect">
            <a:avLst/>
          </a:prstGeom>
        </p:spPr>
      </p:pic>
    </p:spTree>
    <p:extLst>
      <p:ext uri="{BB962C8B-B14F-4D97-AF65-F5344CB8AC3E}">
        <p14:creationId xmlns:p14="http://schemas.microsoft.com/office/powerpoint/2010/main" val="474455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p:cNvGrpSpPr>
          <p:nvPr/>
        </p:nvGrpSpPr>
        <p:grpSpPr bwMode="auto">
          <a:xfrm>
            <a:off x="-9241419" y="-10391"/>
            <a:ext cx="9959975" cy="6858000"/>
            <a:chOff x="-902987" y="0"/>
            <a:chExt cx="9961092" cy="6858000"/>
          </a:xfrm>
          <a:solidFill>
            <a:schemeClr val="accent5">
              <a:lumMod val="40000"/>
              <a:lumOff val="60000"/>
            </a:schemeClr>
          </a:solidFill>
        </p:grpSpPr>
        <p:sp>
          <p:nvSpPr>
            <p:cNvPr id="8" name="Rectangle 7"/>
            <p:cNvSpPr/>
            <p:nvPr/>
          </p:nvSpPr>
          <p:spPr>
            <a:xfrm>
              <a:off x="-902987" y="0"/>
              <a:ext cx="9961092" cy="6858000"/>
            </a:xfrm>
            <a:prstGeom prst="rect">
              <a:avLst/>
            </a:prstGeom>
            <a:solidFill>
              <a:srgbClr val="93D9AE"/>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rgbClr val="93D9AE"/>
                </a:solidFill>
                <a:effectLst>
                  <a:outerShdw blurRad="38100" dist="19050" dir="2700000" algn="tl" rotWithShape="0">
                    <a:schemeClr val="dk1">
                      <a:alpha val="40000"/>
                    </a:schemeClr>
                  </a:outerShdw>
                </a:effectLst>
              </a:endParaRPr>
            </a:p>
          </p:txBody>
        </p:sp>
        <p:sp>
          <p:nvSpPr>
            <p:cNvPr id="9" name="TextBox 45"/>
            <p:cNvSpPr txBox="1">
              <a:spLocks noChangeArrowheads="1"/>
            </p:cNvSpPr>
            <p:nvPr/>
          </p:nvSpPr>
          <p:spPr bwMode="auto">
            <a:xfrm rot="16200000">
              <a:off x="5614805" y="2932481"/>
              <a:ext cx="6095731" cy="64640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Comparaison</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 des </a:t>
              </a: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méthodes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2" name="Rectangle 1"/>
          <p:cNvSpPr/>
          <p:nvPr/>
        </p:nvSpPr>
        <p:spPr>
          <a:xfrm>
            <a:off x="1294742" y="395226"/>
            <a:ext cx="10711747" cy="530273"/>
          </a:xfrm>
          <a:prstGeom prst="rect">
            <a:avLst/>
          </a:prstGeom>
        </p:spPr>
        <p:txBody>
          <a:bodyPr wrap="square">
            <a:spAutoFit/>
          </a:bodyPr>
          <a:lstStyle/>
          <a:p>
            <a:pPr>
              <a:lnSpc>
                <a:spcPct val="107000"/>
              </a:lnSpc>
              <a:spcAft>
                <a:spcPts val="800"/>
              </a:spcAft>
            </a:pP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2.1. plus de Model:  </a:t>
            </a:r>
            <a:endParaRPr lang="fr-FR" sz="2800" dirty="0">
              <a:solidFill>
                <a:srgbClr val="93D9AE"/>
              </a:solidFill>
              <a:effectLst/>
              <a:latin typeface="Tw Cen MT" panose="020B0602020104020603" pitchFamily="34" charset="0"/>
              <a:ea typeface="Calibri" panose="020F0502020204030204" pitchFamily="34" charset="0"/>
              <a:cs typeface="Arial" panose="020B0604020202020204" pitchFamily="34" charset="0"/>
            </a:endParaRPr>
          </a:p>
        </p:txBody>
      </p:sp>
      <p:pic>
        <p:nvPicPr>
          <p:cNvPr id="3" name="Image 2"/>
          <p:cNvPicPr>
            <a:picLocks noChangeAspect="1"/>
          </p:cNvPicPr>
          <p:nvPr/>
        </p:nvPicPr>
        <p:blipFill>
          <a:blip r:embed="rId3"/>
          <a:stretch>
            <a:fillRect/>
          </a:stretch>
        </p:blipFill>
        <p:spPr>
          <a:xfrm>
            <a:off x="10786560" y="6219199"/>
            <a:ext cx="1287485" cy="542496"/>
          </a:xfrm>
          <a:prstGeom prst="rect">
            <a:avLst/>
          </a:prstGeom>
        </p:spPr>
      </p:pic>
      <p:pic>
        <p:nvPicPr>
          <p:cNvPr id="6" name="Image 5"/>
          <p:cNvPicPr>
            <a:picLocks noChangeAspect="1"/>
          </p:cNvPicPr>
          <p:nvPr/>
        </p:nvPicPr>
        <p:blipFill>
          <a:blip r:embed="rId4"/>
          <a:stretch>
            <a:fillRect/>
          </a:stretch>
        </p:blipFill>
        <p:spPr>
          <a:xfrm>
            <a:off x="10697181" y="5636880"/>
            <a:ext cx="1309308" cy="566321"/>
          </a:xfrm>
          <a:prstGeom prst="rect">
            <a:avLst/>
          </a:prstGeom>
        </p:spPr>
      </p:pic>
      <p:sp>
        <p:nvSpPr>
          <p:cNvPr id="5" name="Rectangle 4"/>
          <p:cNvSpPr/>
          <p:nvPr/>
        </p:nvSpPr>
        <p:spPr>
          <a:xfrm>
            <a:off x="1362075" y="1094504"/>
            <a:ext cx="6096000" cy="421654"/>
          </a:xfrm>
          <a:prstGeom prst="rect">
            <a:avLst/>
          </a:prstGeom>
        </p:spPr>
        <p:txBody>
          <a:bodyPr>
            <a:spAutoFit/>
          </a:bodyPr>
          <a:lstStyle/>
          <a:p>
            <a:pPr marL="342900" lvl="0" indent="-342900">
              <a:lnSpc>
                <a:spcPct val="107000"/>
              </a:lnSpc>
              <a:spcAft>
                <a:spcPts val="800"/>
              </a:spcAft>
              <a:buSzPts val="1000"/>
              <a:buFont typeface="Wingdings" panose="05000000000000000000" pitchFamily="2" charset="2"/>
              <a:buChar char=""/>
            </a:pPr>
            <a:r>
              <a:rPr lang="fr-FR" sz="2000" b="1" dirty="0">
                <a:latin typeface="Tw Cen MT" panose="020B0602020104020603" pitchFamily="34" charset="0"/>
                <a:ea typeface="Calibri" panose="020F0502020204030204" pitchFamily="34" charset="0"/>
                <a:cs typeface="Arial" panose="020B0604020202020204" pitchFamily="34" charset="0"/>
              </a:rPr>
              <a:t>Exécution</a:t>
            </a:r>
            <a:r>
              <a:rPr lang="fr-FR" sz="2000" b="1" dirty="0">
                <a:latin typeface="Calibri" panose="020F0502020204030204" pitchFamily="34" charset="0"/>
                <a:ea typeface="Calibri" panose="020F0502020204030204" pitchFamily="34" charset="0"/>
                <a:cs typeface="Arial" panose="020B0604020202020204" pitchFamily="34" charset="0"/>
              </a:rPr>
              <a:t> : </a:t>
            </a:r>
            <a:endParaRPr lang="fr-FR" sz="2000" dirty="0">
              <a:latin typeface="Calibri" panose="020F0502020204030204" pitchFamily="34" charset="0"/>
              <a:ea typeface="Calibri" panose="020F0502020204030204" pitchFamily="34" charset="0"/>
              <a:cs typeface="Arial" panose="020B0604020202020204" pitchFamily="34" charset="0"/>
            </a:endParaRPr>
          </a:p>
        </p:txBody>
      </p:sp>
      <p:sp>
        <p:nvSpPr>
          <p:cNvPr id="4" name="Flèche droite 3"/>
          <p:cNvSpPr/>
          <p:nvPr/>
        </p:nvSpPr>
        <p:spPr>
          <a:xfrm>
            <a:off x="5975337" y="3302658"/>
            <a:ext cx="550718" cy="361651"/>
          </a:xfrm>
          <a:prstGeom prst="rightArrow">
            <a:avLst/>
          </a:prstGeom>
          <a:solidFill>
            <a:srgbClr val="93D9A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a:extLst>
              <a:ext uri="{FF2B5EF4-FFF2-40B4-BE49-F238E27FC236}">
                <a16:creationId xmlns:a16="http://schemas.microsoft.com/office/drawing/2014/main" id="{A72623FC-9953-4654-A459-AE7E682359C1}"/>
              </a:ext>
            </a:extLst>
          </p:cNvPr>
          <p:cNvPicPr>
            <a:picLocks noChangeAspect="1"/>
          </p:cNvPicPr>
          <p:nvPr/>
        </p:nvPicPr>
        <p:blipFill>
          <a:blip r:embed="rId5"/>
          <a:stretch>
            <a:fillRect/>
          </a:stretch>
        </p:blipFill>
        <p:spPr>
          <a:xfrm>
            <a:off x="2109705" y="1685163"/>
            <a:ext cx="7972590" cy="4828122"/>
          </a:xfrm>
          <a:prstGeom prst="rect">
            <a:avLst/>
          </a:prstGeom>
        </p:spPr>
      </p:pic>
    </p:spTree>
    <p:extLst>
      <p:ext uri="{BB962C8B-B14F-4D97-AF65-F5344CB8AC3E}">
        <p14:creationId xmlns:p14="http://schemas.microsoft.com/office/powerpoint/2010/main" val="2669821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p:cNvGrpSpPr>
          <p:nvPr/>
        </p:nvGrpSpPr>
        <p:grpSpPr bwMode="auto">
          <a:xfrm>
            <a:off x="-9241419" y="-10391"/>
            <a:ext cx="9959975" cy="6858000"/>
            <a:chOff x="-902987" y="0"/>
            <a:chExt cx="9961092" cy="6858000"/>
          </a:xfrm>
          <a:solidFill>
            <a:schemeClr val="accent5">
              <a:lumMod val="40000"/>
              <a:lumOff val="60000"/>
            </a:schemeClr>
          </a:solidFill>
        </p:grpSpPr>
        <p:sp>
          <p:nvSpPr>
            <p:cNvPr id="8" name="Rectangle 7"/>
            <p:cNvSpPr/>
            <p:nvPr/>
          </p:nvSpPr>
          <p:spPr>
            <a:xfrm>
              <a:off x="-902987" y="0"/>
              <a:ext cx="9961092" cy="6858000"/>
            </a:xfrm>
            <a:prstGeom prst="rect">
              <a:avLst/>
            </a:prstGeom>
            <a:solidFill>
              <a:srgbClr val="93D9AE"/>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rgbClr val="93D9AE"/>
                </a:solidFill>
                <a:effectLst>
                  <a:outerShdw blurRad="38100" dist="19050" dir="2700000" algn="tl" rotWithShape="0">
                    <a:schemeClr val="dk1">
                      <a:alpha val="40000"/>
                    </a:schemeClr>
                  </a:outerShdw>
                </a:effectLst>
                <a:latin typeface="Tw Cen MT" panose="020B0602020104020603" pitchFamily="34" charset="0"/>
              </a:endParaRPr>
            </a:p>
          </p:txBody>
        </p:sp>
        <p:sp>
          <p:nvSpPr>
            <p:cNvPr id="9" name="TextBox 45"/>
            <p:cNvSpPr txBox="1">
              <a:spLocks noChangeArrowheads="1"/>
            </p:cNvSpPr>
            <p:nvPr/>
          </p:nvSpPr>
          <p:spPr bwMode="auto">
            <a:xfrm rot="16200000">
              <a:off x="5614805" y="2932481"/>
              <a:ext cx="6095731" cy="64640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err="1">
                  <a:ln w="0"/>
                  <a:solidFill>
                    <a:schemeClr val="bg1"/>
                  </a:solidFill>
                  <a:effectLst>
                    <a:outerShdw blurRad="38100" dist="19050" dir="2700000" algn="tl" rotWithShape="0">
                      <a:schemeClr val="dk1">
                        <a:alpha val="40000"/>
                      </a:schemeClr>
                    </a:outerShdw>
                  </a:effectLst>
                  <a:latin typeface="Tw Cen MT" panose="020B0602020104020603" pitchFamily="34" charset="0"/>
                </a:rPr>
                <a:t>Comparaison</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 des </a:t>
              </a: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méthodes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2" name="Rectangle 1"/>
          <p:cNvSpPr/>
          <p:nvPr/>
        </p:nvSpPr>
        <p:spPr>
          <a:xfrm>
            <a:off x="1294742" y="395226"/>
            <a:ext cx="10711747" cy="1014380"/>
          </a:xfrm>
          <a:prstGeom prst="rect">
            <a:avLst/>
          </a:prstGeom>
        </p:spPr>
        <p:txBody>
          <a:bodyPr wrap="square">
            <a:spAutoFit/>
          </a:bodyPr>
          <a:lstStyle/>
          <a:p>
            <a:pPr>
              <a:lnSpc>
                <a:spcPct val="107000"/>
              </a:lnSpc>
              <a:spcAft>
                <a:spcPts val="800"/>
              </a:spcAft>
            </a:pP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2.1. Comparaison des </a:t>
            </a:r>
            <a:r>
              <a:rPr lang="fr-FR" sz="2800" b="1" dirty="0" err="1">
                <a:solidFill>
                  <a:srgbClr val="93D9AE"/>
                </a:solidFill>
                <a:latin typeface="Tw Cen MT" panose="020B0602020104020603" pitchFamily="34" charset="0"/>
                <a:ea typeface="Calibri" panose="020F0502020204030204" pitchFamily="34" charset="0"/>
                <a:cs typeface="Arial" panose="020B0604020202020204" pitchFamily="34" charset="0"/>
              </a:rPr>
              <a:t>accuacy</a:t>
            </a: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-score obtenus à partir de la cross-validation appliquée aux trois algorithmes de classification utilisés :  </a:t>
            </a:r>
            <a:endParaRPr lang="fr-FR" sz="2800" dirty="0">
              <a:solidFill>
                <a:srgbClr val="93D9AE"/>
              </a:solidFill>
              <a:effectLst/>
              <a:latin typeface="Tw Cen MT" panose="020B0602020104020603" pitchFamily="34" charset="0"/>
              <a:ea typeface="Calibri" panose="020F0502020204030204" pitchFamily="34" charset="0"/>
              <a:cs typeface="Arial" panose="020B0604020202020204" pitchFamily="34" charset="0"/>
            </a:endParaRPr>
          </a:p>
        </p:txBody>
      </p:sp>
      <p:pic>
        <p:nvPicPr>
          <p:cNvPr id="15" name="Image 14"/>
          <p:cNvPicPr>
            <a:picLocks noChangeAspect="1"/>
          </p:cNvPicPr>
          <p:nvPr/>
        </p:nvPicPr>
        <p:blipFill>
          <a:blip r:embed="rId3"/>
          <a:stretch>
            <a:fillRect/>
          </a:stretch>
        </p:blipFill>
        <p:spPr>
          <a:xfrm>
            <a:off x="9959974" y="5643725"/>
            <a:ext cx="1729880" cy="883227"/>
          </a:xfrm>
          <a:prstGeom prst="rect">
            <a:avLst/>
          </a:prstGeom>
        </p:spPr>
      </p:pic>
      <p:pic>
        <p:nvPicPr>
          <p:cNvPr id="16" name="Image 15"/>
          <p:cNvPicPr>
            <a:picLocks noChangeAspect="1"/>
          </p:cNvPicPr>
          <p:nvPr/>
        </p:nvPicPr>
        <p:blipFill>
          <a:blip r:embed="rId4"/>
          <a:stretch>
            <a:fillRect/>
          </a:stretch>
        </p:blipFill>
        <p:spPr>
          <a:xfrm>
            <a:off x="9813374" y="4674770"/>
            <a:ext cx="1876451" cy="811630"/>
          </a:xfrm>
          <a:prstGeom prst="rect">
            <a:avLst/>
          </a:prstGeom>
        </p:spPr>
      </p:pic>
      <p:sp>
        <p:nvSpPr>
          <p:cNvPr id="10" name="Rectangle 9"/>
          <p:cNvSpPr/>
          <p:nvPr/>
        </p:nvSpPr>
        <p:spPr>
          <a:xfrm>
            <a:off x="1416627" y="1711367"/>
            <a:ext cx="10034210" cy="3272563"/>
          </a:xfrm>
          <a:prstGeom prst="rect">
            <a:avLst/>
          </a:prstGeom>
        </p:spPr>
        <p:txBody>
          <a:bodyPr wrap="square">
            <a:spAutoFit/>
          </a:bodyPr>
          <a:lstStyle/>
          <a:p>
            <a:pPr marL="342900" lvl="0" indent="-342900">
              <a:lnSpc>
                <a:spcPct val="107000"/>
              </a:lnSpc>
              <a:spcAft>
                <a:spcPts val="800"/>
              </a:spcAft>
              <a:buSzPts val="1000"/>
              <a:buFont typeface="Wingdings" panose="05000000000000000000" pitchFamily="2" charset="2"/>
              <a:buChar char=""/>
            </a:pPr>
            <a:r>
              <a:rPr lang="fr-FR" b="1" dirty="0">
                <a:latin typeface="Tw Cen MT" panose="020B0602020104020603" pitchFamily="34" charset="0"/>
                <a:ea typeface="Calibri" panose="020F0502020204030204" pitchFamily="34" charset="0"/>
                <a:cs typeface="Arial" panose="020B0604020202020204" pitchFamily="34" charset="0"/>
              </a:rPr>
              <a:t>Interprétation : </a:t>
            </a:r>
            <a:endParaRPr lang="fr-FR" dirty="0">
              <a:latin typeface="Tw Cen MT" panose="020B0602020104020603" pitchFamily="34" charset="0"/>
              <a:ea typeface="Calibri" panose="020F0502020204030204" pitchFamily="34" charset="0"/>
              <a:cs typeface="Arial" panose="020B0604020202020204" pitchFamily="34" charset="0"/>
            </a:endParaRPr>
          </a:p>
          <a:p>
            <a:pPr algn="just">
              <a:lnSpc>
                <a:spcPct val="107000"/>
              </a:lnSpc>
              <a:spcAft>
                <a:spcPts val="800"/>
              </a:spcAft>
            </a:pPr>
            <a:endParaRPr lang="fr-FR" spc="40" dirty="0">
              <a:solidFill>
                <a:srgbClr val="000000"/>
              </a:solidFill>
              <a:latin typeface="Tw Cen MT" panose="020B0602020104020603" pitchFamily="34" charset="0"/>
              <a:ea typeface="Calibri" panose="020F0502020204030204" pitchFamily="34" charset="0"/>
              <a:cs typeface="Arial" panose="020B0604020202020204" pitchFamily="34" charset="0"/>
            </a:endParaRPr>
          </a:p>
          <a:p>
            <a:pPr algn="just">
              <a:lnSpc>
                <a:spcPct val="107000"/>
              </a:lnSpc>
              <a:spcAft>
                <a:spcPts val="800"/>
              </a:spcAft>
            </a:pPr>
            <a:r>
              <a:rPr lang="fr-FR" spc="40" dirty="0">
                <a:solidFill>
                  <a:srgbClr val="000000"/>
                </a:solidFill>
                <a:latin typeface="Tw Cen MT" panose="020B0602020104020603" pitchFamily="34" charset="0"/>
                <a:ea typeface="Calibri" panose="020F0502020204030204" pitchFamily="34" charset="0"/>
                <a:cs typeface="Arial" panose="020B0604020202020204" pitchFamily="34" charset="0"/>
              </a:rPr>
              <a:t>la Cross-Validation en Machine Learning est à la fois simple à comprendre, simple à implémenter               et moins biaisée que les autres méthodes. </a:t>
            </a:r>
          </a:p>
          <a:p>
            <a:pPr algn="just">
              <a:lnSpc>
                <a:spcPct val="107000"/>
              </a:lnSpc>
              <a:spcAft>
                <a:spcPts val="800"/>
              </a:spcAft>
            </a:pPr>
            <a:r>
              <a:rPr lang="fr-FR" dirty="0">
                <a:latin typeface="Tw Cen MT" panose="020B0602020104020603" pitchFamily="34" charset="0"/>
                <a:ea typeface="Calibri" panose="020F0502020204030204" pitchFamily="34" charset="0"/>
                <a:cs typeface="Arial" panose="020B0604020202020204" pitchFamily="34" charset="0"/>
              </a:rPr>
              <a:t>Cette fois l’</a:t>
            </a:r>
            <a:r>
              <a:rPr lang="fr-FR" dirty="0" err="1">
                <a:latin typeface="Tw Cen MT" panose="020B0602020104020603" pitchFamily="34" charset="0"/>
                <a:ea typeface="Calibri" panose="020F0502020204030204" pitchFamily="34" charset="0"/>
                <a:cs typeface="Arial" panose="020B0604020202020204" pitchFamily="34" charset="0"/>
              </a:rPr>
              <a:t>accuracy_score</a:t>
            </a:r>
            <a:r>
              <a:rPr lang="fr-FR" dirty="0">
                <a:latin typeface="Tw Cen MT" panose="020B0602020104020603" pitchFamily="34" charset="0"/>
                <a:ea typeface="Calibri" panose="020F0502020204030204" pitchFamily="34" charset="0"/>
                <a:cs typeface="Arial" panose="020B0604020202020204" pitchFamily="34" charset="0"/>
              </a:rPr>
              <a:t> calculé  selon la cross validation et non pas en passant par la matrice de confusion, pour les trois méthodes utilisées :  Régression logistique , K-voisins les plus proches (KNN), Machine à vecteurs de soutien (SVM)</a:t>
            </a:r>
          </a:p>
          <a:p>
            <a:pPr algn="just">
              <a:lnSpc>
                <a:spcPct val="107000"/>
              </a:lnSpc>
              <a:spcAft>
                <a:spcPts val="800"/>
              </a:spcAft>
            </a:pPr>
            <a:endParaRPr lang="fr-FR" dirty="0">
              <a:latin typeface="Tw Cen MT" panose="020B0602020104020603" pitchFamily="34" charset="0"/>
              <a:ea typeface="Calibri" panose="020F0502020204030204" pitchFamily="34" charset="0"/>
              <a:cs typeface="Arial" panose="020B0604020202020204" pitchFamily="34" charset="0"/>
            </a:endParaRPr>
          </a:p>
          <a:p>
            <a:pPr algn="just">
              <a:lnSpc>
                <a:spcPct val="107000"/>
              </a:lnSpc>
              <a:spcAft>
                <a:spcPts val="800"/>
              </a:spcAft>
            </a:pPr>
            <a:endParaRPr lang="fr-FR" dirty="0">
              <a:effectLst/>
              <a:latin typeface="Tw Cen MT" panose="020B06020201040206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02735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p:cNvGrpSpPr>
          <p:nvPr/>
        </p:nvGrpSpPr>
        <p:grpSpPr bwMode="auto">
          <a:xfrm>
            <a:off x="-9241419" y="-10391"/>
            <a:ext cx="9959975" cy="6858000"/>
            <a:chOff x="-902987" y="0"/>
            <a:chExt cx="9961092" cy="6858000"/>
          </a:xfrm>
          <a:solidFill>
            <a:schemeClr val="accent5">
              <a:lumMod val="40000"/>
              <a:lumOff val="60000"/>
            </a:schemeClr>
          </a:solidFill>
        </p:grpSpPr>
        <p:sp>
          <p:nvSpPr>
            <p:cNvPr id="8" name="Rectangle 7"/>
            <p:cNvSpPr/>
            <p:nvPr/>
          </p:nvSpPr>
          <p:spPr>
            <a:xfrm>
              <a:off x="-902987" y="0"/>
              <a:ext cx="9961092" cy="6858000"/>
            </a:xfrm>
            <a:prstGeom prst="rect">
              <a:avLst/>
            </a:prstGeom>
            <a:solidFill>
              <a:srgbClr val="93D9AE"/>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w="0"/>
                <a:solidFill>
                  <a:srgbClr val="93D9AE"/>
                </a:solidFill>
                <a:effectLst>
                  <a:outerShdw blurRad="38100" dist="19050" dir="2700000" algn="tl" rotWithShape="0">
                    <a:schemeClr val="dk1">
                      <a:alpha val="40000"/>
                    </a:schemeClr>
                  </a:outerShdw>
                </a:effectLst>
                <a:latin typeface="Tw Cen MT" panose="020B0602020104020603" pitchFamily="34" charset="0"/>
              </a:endParaRPr>
            </a:p>
          </p:txBody>
        </p:sp>
        <p:sp>
          <p:nvSpPr>
            <p:cNvPr id="9" name="TextBox 45"/>
            <p:cNvSpPr txBox="1">
              <a:spLocks noChangeArrowheads="1"/>
            </p:cNvSpPr>
            <p:nvPr/>
          </p:nvSpPr>
          <p:spPr bwMode="auto">
            <a:xfrm rot="16200000">
              <a:off x="5614805" y="2932481"/>
              <a:ext cx="6095731" cy="64640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err="1">
                  <a:ln w="0"/>
                  <a:solidFill>
                    <a:schemeClr val="bg1"/>
                  </a:solidFill>
                  <a:effectLst>
                    <a:outerShdw blurRad="38100" dist="19050" dir="2700000" algn="tl" rotWithShape="0">
                      <a:schemeClr val="dk1">
                        <a:alpha val="40000"/>
                      </a:schemeClr>
                    </a:outerShdw>
                  </a:effectLst>
                  <a:latin typeface="Tw Cen MT" panose="020B0602020104020603" pitchFamily="34" charset="0"/>
                </a:rPr>
                <a:t>Comparaison</a:t>
              </a: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 des </a:t>
              </a:r>
              <a:r>
                <a:rPr lang="en-US" altLang="fr-FR" sz="3600" b="1" dirty="0" err="1">
                  <a:ln w="0"/>
                  <a:solidFill>
                    <a:schemeClr val="bg1"/>
                  </a:solidFill>
                  <a:effectLst>
                    <a:outerShdw blurRad="38100" dist="19050" dir="2700000" algn="tl" rotWithShape="0">
                      <a:schemeClr val="dk1">
                        <a:alpha val="40000"/>
                      </a:schemeClr>
                    </a:outerShdw>
                  </a:effectLst>
                  <a:latin typeface="Tw Cen MT" pitchFamily="34" charset="0"/>
                </a:rPr>
                <a:t>méthodes</a:t>
              </a:r>
              <a:endPar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endParaRPr>
            </a:p>
          </p:txBody>
        </p:sp>
      </p:grpSp>
      <p:sp>
        <p:nvSpPr>
          <p:cNvPr id="2" name="Rectangle 1"/>
          <p:cNvSpPr/>
          <p:nvPr/>
        </p:nvSpPr>
        <p:spPr>
          <a:xfrm>
            <a:off x="1294742" y="395226"/>
            <a:ext cx="10711747" cy="1014380"/>
          </a:xfrm>
          <a:prstGeom prst="rect">
            <a:avLst/>
          </a:prstGeom>
        </p:spPr>
        <p:txBody>
          <a:bodyPr wrap="square">
            <a:spAutoFit/>
          </a:bodyPr>
          <a:lstStyle/>
          <a:p>
            <a:pPr>
              <a:lnSpc>
                <a:spcPct val="107000"/>
              </a:lnSpc>
              <a:spcAft>
                <a:spcPts val="800"/>
              </a:spcAft>
            </a:pP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2.1. Comparaison des </a:t>
            </a:r>
            <a:r>
              <a:rPr lang="fr-FR" sz="2800" b="1" dirty="0" err="1">
                <a:solidFill>
                  <a:srgbClr val="93D9AE"/>
                </a:solidFill>
                <a:latin typeface="Tw Cen MT" panose="020B0602020104020603" pitchFamily="34" charset="0"/>
                <a:ea typeface="Calibri" panose="020F0502020204030204" pitchFamily="34" charset="0"/>
                <a:cs typeface="Arial" panose="020B0604020202020204" pitchFamily="34" charset="0"/>
              </a:rPr>
              <a:t>accuacy</a:t>
            </a:r>
            <a:r>
              <a:rPr lang="fr-FR" sz="2800" b="1" dirty="0">
                <a:solidFill>
                  <a:srgbClr val="93D9AE"/>
                </a:solidFill>
                <a:latin typeface="Tw Cen MT" panose="020B0602020104020603" pitchFamily="34" charset="0"/>
                <a:ea typeface="Calibri" panose="020F0502020204030204" pitchFamily="34" charset="0"/>
                <a:cs typeface="Arial" panose="020B0604020202020204" pitchFamily="34" charset="0"/>
              </a:rPr>
              <a:t>-score obtenus à partir de la cross-validation appliquée aux trois algorithmes de classification utilisés :  </a:t>
            </a:r>
            <a:endParaRPr lang="fr-FR" sz="2800" dirty="0">
              <a:solidFill>
                <a:srgbClr val="93D9AE"/>
              </a:solidFill>
              <a:effectLst/>
              <a:latin typeface="Tw Cen MT" panose="020B0602020104020603" pitchFamily="34" charset="0"/>
              <a:ea typeface="Calibri" panose="020F0502020204030204" pitchFamily="34" charset="0"/>
              <a:cs typeface="Arial" panose="020B0604020202020204" pitchFamily="34" charset="0"/>
            </a:endParaRPr>
          </a:p>
        </p:txBody>
      </p:sp>
      <p:pic>
        <p:nvPicPr>
          <p:cNvPr id="15" name="Image 14"/>
          <p:cNvPicPr>
            <a:picLocks noChangeAspect="1"/>
          </p:cNvPicPr>
          <p:nvPr/>
        </p:nvPicPr>
        <p:blipFill>
          <a:blip r:embed="rId3"/>
          <a:stretch>
            <a:fillRect/>
          </a:stretch>
        </p:blipFill>
        <p:spPr>
          <a:xfrm>
            <a:off x="10203872" y="5851543"/>
            <a:ext cx="1729880" cy="883227"/>
          </a:xfrm>
          <a:prstGeom prst="rect">
            <a:avLst/>
          </a:prstGeom>
        </p:spPr>
      </p:pic>
      <p:pic>
        <p:nvPicPr>
          <p:cNvPr id="16" name="Image 15"/>
          <p:cNvPicPr>
            <a:picLocks noChangeAspect="1"/>
          </p:cNvPicPr>
          <p:nvPr/>
        </p:nvPicPr>
        <p:blipFill>
          <a:blip r:embed="rId4"/>
          <a:stretch>
            <a:fillRect/>
          </a:stretch>
        </p:blipFill>
        <p:spPr>
          <a:xfrm>
            <a:off x="10338956" y="5234729"/>
            <a:ext cx="1309308" cy="566321"/>
          </a:xfrm>
          <a:prstGeom prst="rect">
            <a:avLst/>
          </a:prstGeom>
        </p:spPr>
      </p:pic>
      <p:sp>
        <p:nvSpPr>
          <p:cNvPr id="10" name="Rectangle 9"/>
          <p:cNvSpPr/>
          <p:nvPr/>
        </p:nvSpPr>
        <p:spPr>
          <a:xfrm>
            <a:off x="1294742" y="1594079"/>
            <a:ext cx="10034210" cy="1186607"/>
          </a:xfrm>
          <a:prstGeom prst="rect">
            <a:avLst/>
          </a:prstGeom>
        </p:spPr>
        <p:txBody>
          <a:bodyPr wrap="square">
            <a:spAutoFit/>
          </a:bodyPr>
          <a:lstStyle/>
          <a:p>
            <a:pPr marL="342900" lvl="0" indent="-342900">
              <a:lnSpc>
                <a:spcPct val="107000"/>
              </a:lnSpc>
              <a:spcAft>
                <a:spcPts val="800"/>
              </a:spcAft>
              <a:buSzPts val="1000"/>
              <a:buFont typeface="Wingdings" panose="05000000000000000000" pitchFamily="2" charset="2"/>
              <a:buChar char=""/>
            </a:pPr>
            <a:r>
              <a:rPr lang="fr-FR" b="1" dirty="0">
                <a:latin typeface="Tw Cen MT" panose="020B0602020104020603" pitchFamily="34" charset="0"/>
                <a:ea typeface="Calibri" panose="020F0502020204030204" pitchFamily="34" charset="0"/>
                <a:cs typeface="Arial" panose="020B0604020202020204" pitchFamily="34" charset="0"/>
              </a:rPr>
              <a:t>Interprétation : </a:t>
            </a:r>
            <a:endParaRPr lang="fr-FR" dirty="0">
              <a:latin typeface="Tw Cen MT" panose="020B0602020104020603" pitchFamily="34" charset="0"/>
              <a:ea typeface="Calibri" panose="020F0502020204030204" pitchFamily="34" charset="0"/>
              <a:cs typeface="Arial" panose="020B0604020202020204" pitchFamily="34" charset="0"/>
            </a:endParaRPr>
          </a:p>
          <a:p>
            <a:pPr algn="just">
              <a:lnSpc>
                <a:spcPct val="107000"/>
              </a:lnSpc>
              <a:spcAft>
                <a:spcPts val="800"/>
              </a:spcAft>
            </a:pPr>
            <a:r>
              <a:rPr lang="fr-FR" dirty="0">
                <a:latin typeface="Tw Cen MT" panose="020B0602020104020603" pitchFamily="34" charset="0"/>
                <a:ea typeface="Calibri" panose="020F0502020204030204" pitchFamily="34" charset="0"/>
                <a:cs typeface="Arial" panose="020B0604020202020204" pitchFamily="34" charset="0"/>
              </a:rPr>
              <a:t>         On trouve que : </a:t>
            </a:r>
          </a:p>
          <a:p>
            <a:pPr algn="just">
              <a:lnSpc>
                <a:spcPct val="107000"/>
              </a:lnSpc>
              <a:spcAft>
                <a:spcPts val="800"/>
              </a:spcAft>
            </a:pPr>
            <a:endParaRPr lang="fr-FR" dirty="0">
              <a:effectLst/>
              <a:latin typeface="Tw Cen MT" panose="020B0602020104020603" pitchFamily="34" charset="0"/>
              <a:ea typeface="Calibri" panose="020F0502020204030204" pitchFamily="34" charset="0"/>
              <a:cs typeface="Arial" panose="020B0604020202020204" pitchFamily="34" charset="0"/>
            </a:endParaRPr>
          </a:p>
        </p:txBody>
      </p:sp>
      <p:sp>
        <p:nvSpPr>
          <p:cNvPr id="19" name="Rectangle 18"/>
          <p:cNvSpPr/>
          <p:nvPr/>
        </p:nvSpPr>
        <p:spPr>
          <a:xfrm>
            <a:off x="1830158" y="4240103"/>
            <a:ext cx="8963378" cy="1277786"/>
          </a:xfrm>
          <a:prstGeom prst="rect">
            <a:avLst/>
          </a:prstGeom>
        </p:spPr>
        <p:txBody>
          <a:bodyPr wrap="square">
            <a:spAutoFit/>
          </a:bodyPr>
          <a:lstStyle/>
          <a:p>
            <a:pPr algn="just">
              <a:lnSpc>
                <a:spcPct val="107000"/>
              </a:lnSpc>
              <a:spcAft>
                <a:spcPts val="800"/>
              </a:spcAft>
            </a:pPr>
            <a:r>
              <a:rPr lang="fr-FR" dirty="0">
                <a:latin typeface="Tw Cen MT" panose="020B0602020104020603" pitchFamily="34" charset="0"/>
                <a:ea typeface="Calibri" panose="020F0502020204030204" pitchFamily="34" charset="0"/>
                <a:cs typeface="Arial" panose="020B0604020202020204" pitchFamily="34" charset="0"/>
              </a:rPr>
              <a:t>D’une façon générale l’</a:t>
            </a:r>
            <a:r>
              <a:rPr lang="fr-FR" dirty="0" err="1">
                <a:latin typeface="Tw Cen MT" panose="020B0602020104020603" pitchFamily="34" charset="0"/>
                <a:ea typeface="Calibri" panose="020F0502020204030204" pitchFamily="34" charset="0"/>
                <a:cs typeface="Arial" panose="020B0604020202020204" pitchFamily="34" charset="0"/>
              </a:rPr>
              <a:t>accracy_score</a:t>
            </a:r>
            <a:r>
              <a:rPr lang="fr-FR" dirty="0">
                <a:latin typeface="Tw Cen MT" panose="020B0602020104020603" pitchFamily="34" charset="0"/>
                <a:ea typeface="Calibri" panose="020F0502020204030204" pitchFamily="34" charset="0"/>
                <a:cs typeface="Arial" panose="020B0604020202020204" pitchFamily="34" charset="0"/>
              </a:rPr>
              <a:t> calculé selon la cross validation rejoint les résultats obtenus, la méthode de </a:t>
            </a:r>
            <a:r>
              <a:rPr lang="fr-FR" b="1" dirty="0">
                <a:solidFill>
                  <a:srgbClr val="93D9AE"/>
                </a:solidFill>
                <a:latin typeface="Tw Cen MT" panose="020B0602020104020603" pitchFamily="34" charset="0"/>
                <a:ea typeface="Calibri" panose="020F0502020204030204" pitchFamily="34" charset="0"/>
                <a:cs typeface="Arial" panose="020B0604020202020204" pitchFamily="34" charset="0"/>
              </a:rPr>
              <a:t>SVM </a:t>
            </a:r>
            <a:r>
              <a:rPr lang="fr-FR" sz="1600" b="1" dirty="0">
                <a:solidFill>
                  <a:srgbClr val="93D9AE"/>
                </a:solidFill>
                <a:latin typeface="Tw Cen MT" panose="020B0602020104020603" pitchFamily="34" charset="0"/>
                <a:ea typeface="Times New Roman" panose="02020603050405020304" pitchFamily="18" charset="0"/>
                <a:cs typeface="Times New Roman" panose="02020603050405020304" pitchFamily="18" charset="0"/>
              </a:rPr>
              <a:t>Support </a:t>
            </a:r>
            <a:r>
              <a:rPr lang="fr-FR" sz="1600" b="1" dirty="0" err="1">
                <a:solidFill>
                  <a:srgbClr val="93D9AE"/>
                </a:solidFill>
                <a:latin typeface="Tw Cen MT" panose="020B0602020104020603" pitchFamily="34" charset="0"/>
                <a:ea typeface="Times New Roman" panose="02020603050405020304" pitchFamily="18" charset="0"/>
                <a:cs typeface="Times New Roman" panose="02020603050405020304" pitchFamily="18" charset="0"/>
              </a:rPr>
              <a:t>Vector</a:t>
            </a:r>
            <a:r>
              <a:rPr lang="fr-FR" sz="1600" b="1" dirty="0">
                <a:solidFill>
                  <a:srgbClr val="93D9AE"/>
                </a:solidFill>
                <a:latin typeface="Tw Cen MT" panose="020B0602020104020603" pitchFamily="34" charset="0"/>
                <a:ea typeface="Times New Roman" panose="02020603050405020304" pitchFamily="18" charset="0"/>
                <a:cs typeface="Times New Roman" panose="02020603050405020304" pitchFamily="18" charset="0"/>
              </a:rPr>
              <a:t> Machines </a:t>
            </a:r>
            <a:r>
              <a:rPr lang="fr-FR" sz="1600" dirty="0">
                <a:solidFill>
                  <a:srgbClr val="333333"/>
                </a:solidFill>
                <a:latin typeface="Tw Cen MT" panose="020B0602020104020603" pitchFamily="34" charset="0"/>
                <a:ea typeface="Times New Roman" panose="02020603050405020304" pitchFamily="18" charset="0"/>
                <a:cs typeface="Times New Roman" panose="02020603050405020304" pitchFamily="18" charset="0"/>
              </a:rPr>
              <a:t>est considérée comme la meilleure car elle donne </a:t>
            </a:r>
            <a:r>
              <a:rPr lang="fr-FR" sz="1600" b="1" dirty="0">
                <a:solidFill>
                  <a:srgbClr val="93D9AE"/>
                </a:solidFill>
                <a:latin typeface="Tw Cen MT" panose="020B0602020104020603" pitchFamily="34" charset="0"/>
                <a:ea typeface="Times New Roman" panose="02020603050405020304" pitchFamily="18" charset="0"/>
                <a:cs typeface="Times New Roman" panose="02020603050405020304" pitchFamily="18" charset="0"/>
              </a:rPr>
              <a:t>l’</a:t>
            </a:r>
            <a:r>
              <a:rPr lang="fr-FR" sz="1600" b="1" dirty="0" err="1">
                <a:solidFill>
                  <a:srgbClr val="93D9AE"/>
                </a:solidFill>
                <a:latin typeface="Tw Cen MT" panose="020B0602020104020603" pitchFamily="34" charset="0"/>
                <a:ea typeface="Times New Roman" panose="02020603050405020304" pitchFamily="18" charset="0"/>
                <a:cs typeface="Times New Roman" panose="02020603050405020304" pitchFamily="18" charset="0"/>
              </a:rPr>
              <a:t>accuracy_score</a:t>
            </a:r>
            <a:r>
              <a:rPr lang="fr-FR" sz="1600" b="1" dirty="0">
                <a:solidFill>
                  <a:srgbClr val="93D9AE"/>
                </a:solidFill>
                <a:latin typeface="Tw Cen MT" panose="020B0602020104020603" pitchFamily="34" charset="0"/>
                <a:ea typeface="Times New Roman" panose="02020603050405020304" pitchFamily="18" charset="0"/>
                <a:cs typeface="Times New Roman" panose="02020603050405020304" pitchFamily="18" charset="0"/>
              </a:rPr>
              <a:t> le plus élevé 67</a:t>
            </a:r>
            <a:r>
              <a:rPr lang="fr-FR" b="1" dirty="0">
                <a:solidFill>
                  <a:srgbClr val="93D9AE"/>
                </a:solidFill>
                <a:latin typeface="Tw Cen MT" panose="020B0602020104020603" pitchFamily="34" charset="0"/>
                <a:ea typeface="Calibri" panose="020F0502020204030204" pitchFamily="34" charset="0"/>
                <a:cs typeface="Arial" panose="020B0604020202020204" pitchFamily="34" charset="0"/>
              </a:rPr>
              <a:t>% </a:t>
            </a:r>
            <a:r>
              <a:rPr lang="fr-FR" dirty="0">
                <a:solidFill>
                  <a:srgbClr val="202124"/>
                </a:solidFill>
                <a:latin typeface="Tw Cen MT" panose="020B0602020104020603" pitchFamily="34" charset="0"/>
                <a:ea typeface="Calibri" panose="020F0502020204030204" pitchFamily="34" charset="0"/>
                <a:cs typeface="Arial" panose="020B0604020202020204" pitchFamily="34" charset="0"/>
              </a:rPr>
              <a:t>qui dépasse celui de la méthode K-NN 63% et de la régression logistique 61%.</a:t>
            </a:r>
            <a:endParaRPr lang="fr-FR" dirty="0">
              <a:effectLst/>
              <a:latin typeface="Tw Cen MT" panose="020B0602020104020603"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C4CE232-1589-4F9C-ADAB-A3C0467F5FFD}"/>
              </a:ext>
            </a:extLst>
          </p:cNvPr>
          <p:cNvPicPr>
            <a:picLocks noChangeAspect="1"/>
          </p:cNvPicPr>
          <p:nvPr/>
        </p:nvPicPr>
        <p:blipFill>
          <a:blip r:embed="rId5"/>
          <a:stretch>
            <a:fillRect/>
          </a:stretch>
        </p:blipFill>
        <p:spPr>
          <a:xfrm>
            <a:off x="4678557" y="2052973"/>
            <a:ext cx="2834886" cy="2187130"/>
          </a:xfrm>
          <a:prstGeom prst="rect">
            <a:avLst/>
          </a:prstGeom>
        </p:spPr>
      </p:pic>
    </p:spTree>
    <p:extLst>
      <p:ext uri="{BB962C8B-B14F-4D97-AF65-F5344CB8AC3E}">
        <p14:creationId xmlns:p14="http://schemas.microsoft.com/office/powerpoint/2010/main" val="975294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2941436" y="2847928"/>
            <a:ext cx="10492072" cy="1301334"/>
          </a:xfrm>
          <a:prstGeom prst="rect">
            <a:avLst/>
          </a:prstGeom>
          <a:noFill/>
          <a:ln w="28575" cap="flat" cmpd="sng" algn="ctr">
            <a:noFill/>
            <a:prstDash val="lgDashDotDot"/>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solidFill>
                  <a:schemeClr val="accent1">
                    <a:lumMod val="50000"/>
                  </a:schemeClr>
                </a:solidFill>
                <a:latin typeface="Century" panose="02040604050505020304" pitchFamily="18" charset="0"/>
                <a:cs typeface="Times New Roman" panose="02020603050405020304" pitchFamily="18" charset="0"/>
              </a:rPr>
              <a:t>Merci de votre attention</a:t>
            </a:r>
          </a:p>
        </p:txBody>
      </p:sp>
      <p:grpSp>
        <p:nvGrpSpPr>
          <p:cNvPr id="5" name="Groupe 8"/>
          <p:cNvGrpSpPr/>
          <p:nvPr/>
        </p:nvGrpSpPr>
        <p:grpSpPr>
          <a:xfrm>
            <a:off x="2043925" y="4149262"/>
            <a:ext cx="10148075" cy="0"/>
            <a:chOff x="2066406" y="4813194"/>
            <a:chExt cx="10148075" cy="0"/>
          </a:xfrm>
        </p:grpSpPr>
        <p:cxnSp>
          <p:nvCxnSpPr>
            <p:cNvPr id="6" name="Connecteur droit 5"/>
            <p:cNvCxnSpPr/>
            <p:nvPr/>
          </p:nvCxnSpPr>
          <p:spPr>
            <a:xfrm flipV="1">
              <a:off x="2066406" y="4813194"/>
              <a:ext cx="10148075"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a:off x="2066406" y="4813194"/>
              <a:ext cx="8400237" cy="0"/>
            </a:xfrm>
            <a:prstGeom prst="line">
              <a:avLst/>
            </a:prstGeom>
            <a:ln w="139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e 5"/>
          <p:cNvGrpSpPr/>
          <p:nvPr/>
        </p:nvGrpSpPr>
        <p:grpSpPr>
          <a:xfrm>
            <a:off x="-101268" y="2983489"/>
            <a:ext cx="10466643" cy="2273"/>
            <a:chOff x="0" y="2296703"/>
            <a:chExt cx="10466643" cy="2273"/>
          </a:xfrm>
        </p:grpSpPr>
        <p:cxnSp>
          <p:nvCxnSpPr>
            <p:cNvPr id="9" name="Connecteur droit 8"/>
            <p:cNvCxnSpPr/>
            <p:nvPr/>
          </p:nvCxnSpPr>
          <p:spPr>
            <a:xfrm flipV="1">
              <a:off x="0" y="2296703"/>
              <a:ext cx="10466643"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2066406" y="2296703"/>
              <a:ext cx="8400237" cy="2273"/>
            </a:xfrm>
            <a:prstGeom prst="line">
              <a:avLst/>
            </a:prstGeom>
            <a:ln w="139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436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5122258" y="1123960"/>
            <a:ext cx="2425660" cy="584775"/>
          </a:xfrm>
          <a:prstGeom prst="rect">
            <a:avLst/>
          </a:prstGeom>
          <a:noFill/>
        </p:spPr>
        <p:txBody>
          <a:bodyPr wrap="square" rtlCol="0">
            <a:spAutoFit/>
          </a:bodyPr>
          <a:lstStyle/>
          <a:p>
            <a:r>
              <a:rPr lang="fr-FR" sz="3200" b="1" dirty="0">
                <a:solidFill>
                  <a:srgbClr val="002060"/>
                </a:solidFill>
                <a:latin typeface="Tw Cen MT" pitchFamily="34" charset="0"/>
                <a:cs typeface="Arial" panose="020B0604020202020204" pitchFamily="34" charset="0"/>
              </a:rPr>
              <a:t>Introduction</a:t>
            </a:r>
          </a:p>
        </p:txBody>
      </p:sp>
      <p:grpSp>
        <p:nvGrpSpPr>
          <p:cNvPr id="7" name="Group 42"/>
          <p:cNvGrpSpPr>
            <a:grpSpLocks/>
          </p:cNvGrpSpPr>
          <p:nvPr/>
        </p:nvGrpSpPr>
        <p:grpSpPr bwMode="auto">
          <a:xfrm>
            <a:off x="-9241419" y="-10391"/>
            <a:ext cx="9959975" cy="6858000"/>
            <a:chOff x="-902987" y="0"/>
            <a:chExt cx="9961092" cy="6858000"/>
          </a:xfrm>
          <a:solidFill>
            <a:schemeClr val="tx2">
              <a:lumMod val="60000"/>
              <a:lumOff val="40000"/>
            </a:schemeClr>
          </a:solidFill>
        </p:grpSpPr>
        <p:sp>
          <p:nvSpPr>
            <p:cNvPr id="8" name="Rectangle 7"/>
            <p:cNvSpPr/>
            <p:nvPr/>
          </p:nvSpPr>
          <p:spPr>
            <a:xfrm>
              <a:off x="-902987" y="0"/>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9" name="TextBox 45"/>
            <p:cNvSpPr txBox="1">
              <a:spLocks noChangeArrowheads="1"/>
            </p:cNvSpPr>
            <p:nvPr/>
          </p:nvSpPr>
          <p:spPr bwMode="auto">
            <a:xfrm rot="16200000">
              <a:off x="6082720" y="3296561"/>
              <a:ext cx="5159827" cy="6463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Introduction</a:t>
              </a:r>
            </a:p>
          </p:txBody>
        </p:sp>
      </p:grpSp>
      <p:pic>
        <p:nvPicPr>
          <p:cNvPr id="10" name="Picture 9">
            <a:extLst>
              <a:ext uri="{FF2B5EF4-FFF2-40B4-BE49-F238E27FC236}">
                <a16:creationId xmlns:a16="http://schemas.microsoft.com/office/drawing/2014/main" id="{1A4AEBB1-7735-480E-BD0B-0DDE5090B8CD}"/>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3502522" y="2290511"/>
            <a:ext cx="5665133" cy="2974195"/>
          </a:xfrm>
          <a:prstGeom prst="rect">
            <a:avLst/>
          </a:prstGeom>
          <a:ln>
            <a:noFill/>
          </a:ln>
          <a:effectLst>
            <a:softEdge rad="112500"/>
          </a:effectLst>
        </p:spPr>
      </p:pic>
      <p:pic>
        <p:nvPicPr>
          <p:cNvPr id="12" name="Picture 11">
            <a:extLst>
              <a:ext uri="{FF2B5EF4-FFF2-40B4-BE49-F238E27FC236}">
                <a16:creationId xmlns:a16="http://schemas.microsoft.com/office/drawing/2014/main" id="{8CC9402C-3558-472A-AAB1-57F59DE55B2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498" t="15321" r="19929" b="30615"/>
          <a:stretch/>
        </p:blipFill>
        <p:spPr>
          <a:xfrm>
            <a:off x="741089" y="0"/>
            <a:ext cx="2637875" cy="2290511"/>
          </a:xfrm>
          <a:prstGeom prst="rect">
            <a:avLst/>
          </a:prstGeom>
        </p:spPr>
      </p:pic>
      <p:pic>
        <p:nvPicPr>
          <p:cNvPr id="16" name="Picture 15">
            <a:extLst>
              <a:ext uri="{FF2B5EF4-FFF2-40B4-BE49-F238E27FC236}">
                <a16:creationId xmlns:a16="http://schemas.microsoft.com/office/drawing/2014/main" id="{4A1F68F9-109F-4F4A-B063-9BDD3BAEA24B}"/>
              </a:ext>
            </a:extLst>
          </p:cNvPr>
          <p:cNvPicPr>
            <a:picLocks noChangeAspect="1"/>
          </p:cNvPicPr>
          <p:nvPr/>
        </p:nvPicPr>
        <p:blipFill rotWithShape="1">
          <a:blip r:embed="rId6">
            <a:extLst>
              <a:ext uri="{28A0092B-C50C-407E-A947-70E740481C1C}">
                <a14:useLocalDpi xmlns:a14="http://schemas.microsoft.com/office/drawing/2010/main" val="0"/>
              </a:ext>
            </a:extLst>
          </a:blip>
          <a:srcRect b="37518"/>
          <a:stretch/>
        </p:blipFill>
        <p:spPr>
          <a:xfrm>
            <a:off x="10123397" y="310147"/>
            <a:ext cx="2047875" cy="1398588"/>
          </a:xfrm>
          <a:prstGeom prst="rect">
            <a:avLst/>
          </a:prstGeom>
        </p:spPr>
      </p:pic>
    </p:spTree>
    <p:extLst>
      <p:ext uri="{BB962C8B-B14F-4D97-AF65-F5344CB8AC3E}">
        <p14:creationId xmlns:p14="http://schemas.microsoft.com/office/powerpoint/2010/main" val="256561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9" y="1611682"/>
            <a:ext cx="7143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droit 4"/>
          <p:cNvCxnSpPr/>
          <p:nvPr/>
        </p:nvCxnSpPr>
        <p:spPr>
          <a:xfrm>
            <a:off x="4348044" y="1430729"/>
            <a:ext cx="2324020" cy="150963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flipH="1">
            <a:off x="4348044" y="2934448"/>
            <a:ext cx="2324020" cy="1502665"/>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2354569" y="2432530"/>
            <a:ext cx="3132348" cy="1015663"/>
          </a:xfrm>
          <a:prstGeom prst="rect">
            <a:avLst/>
          </a:prstGeom>
          <a:noFill/>
        </p:spPr>
        <p:txBody>
          <a:bodyPr wrap="square" rtlCol="0">
            <a:spAutoFit/>
          </a:bodyPr>
          <a:lstStyle/>
          <a:p>
            <a:pPr algn="ctr"/>
            <a:r>
              <a:rPr lang="fr-FR" sz="2000" b="1" dirty="0">
                <a:solidFill>
                  <a:srgbClr val="002060"/>
                </a:solidFill>
                <a:latin typeface="Bahnschrift" pitchFamily="34" charset="0"/>
              </a:rPr>
              <a:t>CLASSIFICATION </a:t>
            </a:r>
          </a:p>
          <a:p>
            <a:pPr algn="ctr"/>
            <a:r>
              <a:rPr lang="fr-FR" sz="2000" b="1" dirty="0">
                <a:solidFill>
                  <a:srgbClr val="002060"/>
                </a:solidFill>
                <a:latin typeface="Bahnschrift" pitchFamily="34" charset="0"/>
              </a:rPr>
              <a:t>DE</a:t>
            </a:r>
          </a:p>
          <a:p>
            <a:pPr algn="ctr"/>
            <a:r>
              <a:rPr lang="fr-FR" sz="2000" b="1" dirty="0">
                <a:solidFill>
                  <a:srgbClr val="002060"/>
                </a:solidFill>
                <a:latin typeface="Bahnschrift" pitchFamily="34" charset="0"/>
              </a:rPr>
              <a:t> MACHINE LEARNING</a:t>
            </a:r>
          </a:p>
        </p:txBody>
      </p:sp>
      <p:sp>
        <p:nvSpPr>
          <p:cNvPr id="14" name="Losange 13"/>
          <p:cNvSpPr/>
          <p:nvPr/>
        </p:nvSpPr>
        <p:spPr>
          <a:xfrm>
            <a:off x="5287672" y="864982"/>
            <a:ext cx="2952328" cy="1889326"/>
          </a:xfrm>
          <a:prstGeom prst="diamond">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Losange 17"/>
          <p:cNvSpPr/>
          <p:nvPr/>
        </p:nvSpPr>
        <p:spPr>
          <a:xfrm>
            <a:off x="5339916" y="3123850"/>
            <a:ext cx="2952328" cy="1889326"/>
          </a:xfrm>
          <a:prstGeom prst="diamond">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Losange 18"/>
          <p:cNvSpPr/>
          <p:nvPr/>
        </p:nvSpPr>
        <p:spPr>
          <a:xfrm>
            <a:off x="6960096" y="1964107"/>
            <a:ext cx="2952328" cy="1889326"/>
          </a:xfrm>
          <a:prstGeom prst="diamond">
            <a:avLst/>
          </a:prstGeom>
          <a:solidFill>
            <a:schemeClr val="accent3">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ZoneTexte 28"/>
          <p:cNvSpPr txBox="1"/>
          <p:nvPr/>
        </p:nvSpPr>
        <p:spPr>
          <a:xfrm>
            <a:off x="5197662" y="1416866"/>
            <a:ext cx="3132348" cy="707886"/>
          </a:xfrm>
          <a:prstGeom prst="rect">
            <a:avLst/>
          </a:prstGeom>
          <a:noFill/>
        </p:spPr>
        <p:txBody>
          <a:bodyPr wrap="square" rtlCol="0">
            <a:spAutoFit/>
          </a:bodyPr>
          <a:lstStyle/>
          <a:p>
            <a:pPr algn="ctr"/>
            <a:r>
              <a:rPr lang="fr-FR" sz="2000" b="1" dirty="0">
                <a:solidFill>
                  <a:schemeClr val="bg1"/>
                </a:solidFill>
                <a:latin typeface="Bahnschrift" pitchFamily="34" charset="0"/>
              </a:rPr>
              <a:t>Apprentissage </a:t>
            </a:r>
          </a:p>
          <a:p>
            <a:pPr algn="ctr"/>
            <a:r>
              <a:rPr lang="fr-FR" sz="2000" b="1" dirty="0">
                <a:solidFill>
                  <a:schemeClr val="bg1"/>
                </a:solidFill>
                <a:latin typeface="Bahnschrift" pitchFamily="34" charset="0"/>
              </a:rPr>
              <a:t>supervisé</a:t>
            </a:r>
          </a:p>
        </p:txBody>
      </p:sp>
      <p:sp>
        <p:nvSpPr>
          <p:cNvPr id="30" name="ZoneTexte 29"/>
          <p:cNvSpPr txBox="1"/>
          <p:nvPr/>
        </p:nvSpPr>
        <p:spPr>
          <a:xfrm>
            <a:off x="6900212" y="2452879"/>
            <a:ext cx="3132348" cy="1015663"/>
          </a:xfrm>
          <a:prstGeom prst="rect">
            <a:avLst/>
          </a:prstGeom>
          <a:noFill/>
        </p:spPr>
        <p:txBody>
          <a:bodyPr wrap="square" rtlCol="0">
            <a:spAutoFit/>
          </a:bodyPr>
          <a:lstStyle/>
          <a:p>
            <a:pPr algn="ctr"/>
            <a:r>
              <a:rPr lang="fr-FR" sz="2000" b="1" dirty="0">
                <a:solidFill>
                  <a:schemeClr val="bg1"/>
                </a:solidFill>
                <a:latin typeface="Bahnschrift" pitchFamily="34" charset="0"/>
              </a:rPr>
              <a:t>Apprentissage</a:t>
            </a:r>
          </a:p>
          <a:p>
            <a:pPr algn="ctr"/>
            <a:r>
              <a:rPr lang="fr-FR" sz="2000" b="1" dirty="0">
                <a:solidFill>
                  <a:schemeClr val="bg1"/>
                </a:solidFill>
                <a:latin typeface="Bahnschrift" pitchFamily="34" charset="0"/>
              </a:rPr>
              <a:t> non </a:t>
            </a:r>
          </a:p>
          <a:p>
            <a:pPr algn="ctr"/>
            <a:r>
              <a:rPr lang="fr-FR" sz="2000" b="1" dirty="0">
                <a:solidFill>
                  <a:schemeClr val="bg1"/>
                </a:solidFill>
                <a:latin typeface="Bahnschrift" pitchFamily="34" charset="0"/>
              </a:rPr>
              <a:t>supervisé</a:t>
            </a:r>
          </a:p>
        </p:txBody>
      </p:sp>
      <p:sp>
        <p:nvSpPr>
          <p:cNvPr id="31" name="ZoneTexte 30"/>
          <p:cNvSpPr txBox="1"/>
          <p:nvPr/>
        </p:nvSpPr>
        <p:spPr>
          <a:xfrm>
            <a:off x="5267908" y="3565466"/>
            <a:ext cx="3132348" cy="1015663"/>
          </a:xfrm>
          <a:prstGeom prst="rect">
            <a:avLst/>
          </a:prstGeom>
          <a:noFill/>
        </p:spPr>
        <p:txBody>
          <a:bodyPr wrap="square" rtlCol="0">
            <a:spAutoFit/>
          </a:bodyPr>
          <a:lstStyle/>
          <a:p>
            <a:pPr algn="ctr"/>
            <a:r>
              <a:rPr lang="fr-FR" sz="2000" b="1" dirty="0">
                <a:solidFill>
                  <a:schemeClr val="bg1"/>
                </a:solidFill>
                <a:latin typeface="Bahnschrift" pitchFamily="34" charset="0"/>
              </a:rPr>
              <a:t>Apprentissage</a:t>
            </a:r>
          </a:p>
          <a:p>
            <a:pPr algn="ctr"/>
            <a:r>
              <a:rPr lang="fr-FR" sz="2000" b="1" dirty="0">
                <a:solidFill>
                  <a:schemeClr val="bg1"/>
                </a:solidFill>
                <a:latin typeface="Bahnschrift" pitchFamily="34" charset="0"/>
              </a:rPr>
              <a:t>Par  </a:t>
            </a:r>
          </a:p>
          <a:p>
            <a:pPr algn="ctr"/>
            <a:r>
              <a:rPr lang="fr-FR" sz="2000" b="1" dirty="0">
                <a:solidFill>
                  <a:schemeClr val="bg1"/>
                </a:solidFill>
                <a:latin typeface="Bahnschrift" pitchFamily="34" charset="0"/>
              </a:rPr>
              <a:t>renforcement</a:t>
            </a:r>
          </a:p>
        </p:txBody>
      </p:sp>
      <p:grpSp>
        <p:nvGrpSpPr>
          <p:cNvPr id="12" name="Group 42">
            <a:extLst>
              <a:ext uri="{FF2B5EF4-FFF2-40B4-BE49-F238E27FC236}">
                <a16:creationId xmlns:a16="http://schemas.microsoft.com/office/drawing/2014/main" id="{98766146-1FA6-4F68-BF01-F2B9D1B8EA23}"/>
              </a:ext>
            </a:extLst>
          </p:cNvPr>
          <p:cNvGrpSpPr>
            <a:grpSpLocks/>
          </p:cNvGrpSpPr>
          <p:nvPr/>
        </p:nvGrpSpPr>
        <p:grpSpPr bwMode="auto">
          <a:xfrm>
            <a:off x="-9241419" y="-10391"/>
            <a:ext cx="9959975" cy="6858000"/>
            <a:chOff x="-902987" y="0"/>
            <a:chExt cx="9961092" cy="6858000"/>
          </a:xfrm>
          <a:solidFill>
            <a:schemeClr val="tx2">
              <a:lumMod val="60000"/>
              <a:lumOff val="40000"/>
            </a:schemeClr>
          </a:solidFill>
        </p:grpSpPr>
        <p:sp>
          <p:nvSpPr>
            <p:cNvPr id="13" name="Rectangle 12">
              <a:extLst>
                <a:ext uri="{FF2B5EF4-FFF2-40B4-BE49-F238E27FC236}">
                  <a16:creationId xmlns:a16="http://schemas.microsoft.com/office/drawing/2014/main" id="{BFC8A3F1-6ECE-43BD-9062-180BA8E8C444}"/>
                </a:ext>
              </a:extLst>
            </p:cNvPr>
            <p:cNvSpPr/>
            <p:nvPr/>
          </p:nvSpPr>
          <p:spPr>
            <a:xfrm>
              <a:off x="-902987" y="0"/>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15" name="TextBox 45">
              <a:extLst>
                <a:ext uri="{FF2B5EF4-FFF2-40B4-BE49-F238E27FC236}">
                  <a16:creationId xmlns:a16="http://schemas.microsoft.com/office/drawing/2014/main" id="{498EB335-7FAE-4D41-8465-E4F236F24975}"/>
                </a:ext>
              </a:extLst>
            </p:cNvPr>
            <p:cNvSpPr txBox="1">
              <a:spLocks noChangeArrowheads="1"/>
            </p:cNvSpPr>
            <p:nvPr/>
          </p:nvSpPr>
          <p:spPr bwMode="auto">
            <a:xfrm rot="16200000">
              <a:off x="6082720" y="3296561"/>
              <a:ext cx="5159827" cy="6463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Introduction</a:t>
              </a:r>
            </a:p>
          </p:txBody>
        </p:sp>
      </p:grpSp>
      <p:pic>
        <p:nvPicPr>
          <p:cNvPr id="10" name="Picture 9">
            <a:extLst>
              <a:ext uri="{FF2B5EF4-FFF2-40B4-BE49-F238E27FC236}">
                <a16:creationId xmlns:a16="http://schemas.microsoft.com/office/drawing/2014/main" id="{9911DEBA-0881-4700-8BE5-F096ECD06F3D}"/>
              </a:ext>
            </a:extLst>
          </p:cNvPr>
          <p:cNvPicPr>
            <a:picLocks noChangeAspect="1"/>
          </p:cNvPicPr>
          <p:nvPr/>
        </p:nvPicPr>
        <p:blipFill rotWithShape="1">
          <a:blip r:embed="rId4">
            <a:extLst>
              <a:ext uri="{28A0092B-C50C-407E-A947-70E740481C1C}">
                <a14:useLocalDpi xmlns:a14="http://schemas.microsoft.com/office/drawing/2010/main" val="0"/>
              </a:ext>
            </a:extLst>
          </a:blip>
          <a:srcRect l="71584" t="45637" r="9584" b="35112"/>
          <a:stretch/>
        </p:blipFill>
        <p:spPr>
          <a:xfrm>
            <a:off x="10984104" y="-123777"/>
            <a:ext cx="1207896" cy="1320232"/>
          </a:xfrm>
          <a:prstGeom prst="rect">
            <a:avLst/>
          </a:prstGeom>
        </p:spPr>
      </p:pic>
      <p:pic>
        <p:nvPicPr>
          <p:cNvPr id="16" name="Picture 15">
            <a:extLst>
              <a:ext uri="{FF2B5EF4-FFF2-40B4-BE49-F238E27FC236}">
                <a16:creationId xmlns:a16="http://schemas.microsoft.com/office/drawing/2014/main" id="{29275933-3FA2-4108-BF34-8B03D4C1786A}"/>
              </a:ext>
            </a:extLst>
          </p:cNvPr>
          <p:cNvPicPr>
            <a:picLocks noChangeAspect="1"/>
          </p:cNvPicPr>
          <p:nvPr/>
        </p:nvPicPr>
        <p:blipFill rotWithShape="1">
          <a:blip r:embed="rId4">
            <a:extLst>
              <a:ext uri="{28A0092B-C50C-407E-A947-70E740481C1C}">
                <a14:useLocalDpi xmlns:a14="http://schemas.microsoft.com/office/drawing/2010/main" val="0"/>
              </a:ext>
            </a:extLst>
          </a:blip>
          <a:srcRect l="70509" t="67462" r="9982" b="17728"/>
          <a:stretch/>
        </p:blipFill>
        <p:spPr>
          <a:xfrm>
            <a:off x="736269" y="28508"/>
            <a:ext cx="1251284" cy="1015662"/>
          </a:xfrm>
          <a:prstGeom prst="rect">
            <a:avLst/>
          </a:prstGeom>
        </p:spPr>
      </p:pic>
    </p:spTree>
    <p:extLst>
      <p:ext uri="{BB962C8B-B14F-4D97-AF65-F5344CB8AC3E}">
        <p14:creationId xmlns:p14="http://schemas.microsoft.com/office/powerpoint/2010/main" val="270371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p:cNvGrpSpPr>
          <p:nvPr/>
        </p:nvGrpSpPr>
        <p:grpSpPr bwMode="auto">
          <a:xfrm>
            <a:off x="-9241419" y="-10391"/>
            <a:ext cx="9959975" cy="6858000"/>
            <a:chOff x="-902987" y="0"/>
            <a:chExt cx="9961092" cy="6858000"/>
          </a:xfrm>
          <a:solidFill>
            <a:schemeClr val="tx2">
              <a:lumMod val="60000"/>
              <a:lumOff val="40000"/>
            </a:schemeClr>
          </a:solidFill>
        </p:grpSpPr>
        <p:sp>
          <p:nvSpPr>
            <p:cNvPr id="8" name="Rectangle 7"/>
            <p:cNvSpPr/>
            <p:nvPr/>
          </p:nvSpPr>
          <p:spPr>
            <a:xfrm>
              <a:off x="-902987" y="0"/>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9" name="TextBox 45"/>
            <p:cNvSpPr txBox="1">
              <a:spLocks noChangeArrowheads="1"/>
            </p:cNvSpPr>
            <p:nvPr/>
          </p:nvSpPr>
          <p:spPr bwMode="auto">
            <a:xfrm rot="16200000">
              <a:off x="6082720" y="3296561"/>
              <a:ext cx="5159827" cy="6463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Introduction</a:t>
              </a:r>
            </a:p>
          </p:txBody>
        </p:sp>
      </p:grpSp>
      <p:sp>
        <p:nvSpPr>
          <p:cNvPr id="11" name="ZoneTexte 5">
            <a:extLst>
              <a:ext uri="{FF2B5EF4-FFF2-40B4-BE49-F238E27FC236}">
                <a16:creationId xmlns:a16="http://schemas.microsoft.com/office/drawing/2014/main" id="{0601B9FE-82C3-401F-87E7-E8940B959302}"/>
              </a:ext>
            </a:extLst>
          </p:cNvPr>
          <p:cNvSpPr txBox="1"/>
          <p:nvPr/>
        </p:nvSpPr>
        <p:spPr>
          <a:xfrm>
            <a:off x="2157665" y="1478746"/>
            <a:ext cx="2430378" cy="861774"/>
          </a:xfrm>
          <a:prstGeom prst="rect">
            <a:avLst/>
          </a:prstGeom>
          <a:noFill/>
        </p:spPr>
        <p:txBody>
          <a:bodyPr wrap="square" rtlCol="0">
            <a:spAutoFit/>
          </a:bodyPr>
          <a:lstStyle/>
          <a:p>
            <a:endParaRPr lang="fr-FR" sz="3200" b="1" dirty="0">
              <a:solidFill>
                <a:srgbClr val="002060"/>
              </a:solidFill>
              <a:latin typeface="Tw Cen MT" pitchFamily="34" charset="0"/>
              <a:cs typeface="Arial" panose="020B0604020202020204" pitchFamily="34" charset="0"/>
            </a:endParaRPr>
          </a:p>
          <a:p>
            <a:endParaRPr lang="fr-FR" dirty="0">
              <a:solidFill>
                <a:schemeClr val="accent4"/>
              </a:solidFill>
            </a:endParaRPr>
          </a:p>
        </p:txBody>
      </p:sp>
      <p:sp>
        <p:nvSpPr>
          <p:cNvPr id="12" name="ZoneTexte 5">
            <a:extLst>
              <a:ext uri="{FF2B5EF4-FFF2-40B4-BE49-F238E27FC236}">
                <a16:creationId xmlns:a16="http://schemas.microsoft.com/office/drawing/2014/main" id="{9CFD11D0-B2F2-4A98-90FF-9674C5347D69}"/>
              </a:ext>
            </a:extLst>
          </p:cNvPr>
          <p:cNvSpPr txBox="1"/>
          <p:nvPr/>
        </p:nvSpPr>
        <p:spPr>
          <a:xfrm>
            <a:off x="1953799" y="482292"/>
            <a:ext cx="5963240" cy="861774"/>
          </a:xfrm>
          <a:prstGeom prst="rect">
            <a:avLst/>
          </a:prstGeom>
          <a:noFill/>
        </p:spPr>
        <p:txBody>
          <a:bodyPr wrap="square" rtlCol="0">
            <a:spAutoFit/>
          </a:bodyPr>
          <a:lstStyle/>
          <a:p>
            <a:r>
              <a:rPr lang="fr-FR" sz="3200" b="1" dirty="0">
                <a:solidFill>
                  <a:srgbClr val="002060"/>
                </a:solidFill>
                <a:latin typeface="Tw Cen MT" pitchFamily="34" charset="0"/>
                <a:cs typeface="Arial" panose="020B0604020202020204" pitchFamily="34" charset="0"/>
              </a:rPr>
              <a:t>Apprentissage supervisé:</a:t>
            </a:r>
          </a:p>
          <a:p>
            <a:endParaRPr lang="fr-FR" dirty="0">
              <a:solidFill>
                <a:schemeClr val="accent4"/>
              </a:solidFill>
            </a:endParaRPr>
          </a:p>
        </p:txBody>
      </p:sp>
      <p:graphicFrame>
        <p:nvGraphicFramePr>
          <p:cNvPr id="5" name="Diagram 4">
            <a:extLst>
              <a:ext uri="{FF2B5EF4-FFF2-40B4-BE49-F238E27FC236}">
                <a16:creationId xmlns:a16="http://schemas.microsoft.com/office/drawing/2014/main" id="{AFFD7468-4985-4C36-9F3E-9CBE52D75C79}"/>
              </a:ext>
            </a:extLst>
          </p:cNvPr>
          <p:cNvGraphicFramePr/>
          <p:nvPr>
            <p:extLst>
              <p:ext uri="{D42A27DB-BD31-4B8C-83A1-F6EECF244321}">
                <p14:modId xmlns:p14="http://schemas.microsoft.com/office/powerpoint/2010/main" val="3380121472"/>
              </p:ext>
            </p:extLst>
          </p:nvPr>
        </p:nvGraphicFramePr>
        <p:xfrm>
          <a:off x="1887620" y="1244330"/>
          <a:ext cx="921351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EAA9C27B-14BA-444C-A725-4D4686EA51BD}"/>
              </a:ext>
            </a:extLst>
          </p:cNvPr>
          <p:cNvPicPr>
            <a:picLocks noChangeAspect="1"/>
          </p:cNvPicPr>
          <p:nvPr/>
        </p:nvPicPr>
        <p:blipFill rotWithShape="1">
          <a:blip r:embed="rId8">
            <a:extLst>
              <a:ext uri="{28A0092B-C50C-407E-A947-70E740481C1C}">
                <a14:useLocalDpi xmlns:a14="http://schemas.microsoft.com/office/drawing/2010/main" val="0"/>
              </a:ext>
            </a:extLst>
          </a:blip>
          <a:srcRect l="50000" t="8727" r="26489" b="72632"/>
          <a:stretch/>
        </p:blipFill>
        <p:spPr>
          <a:xfrm>
            <a:off x="10684040" y="34606"/>
            <a:ext cx="1507960" cy="1278392"/>
          </a:xfrm>
          <a:prstGeom prst="rect">
            <a:avLst/>
          </a:prstGeom>
        </p:spPr>
      </p:pic>
      <p:pic>
        <p:nvPicPr>
          <p:cNvPr id="16" name="Picture 15">
            <a:extLst>
              <a:ext uri="{FF2B5EF4-FFF2-40B4-BE49-F238E27FC236}">
                <a16:creationId xmlns:a16="http://schemas.microsoft.com/office/drawing/2014/main" id="{88C08570-FBE8-4CD9-95F4-DA3F54D0C903}"/>
              </a:ext>
            </a:extLst>
          </p:cNvPr>
          <p:cNvPicPr>
            <a:picLocks noChangeAspect="1"/>
          </p:cNvPicPr>
          <p:nvPr/>
        </p:nvPicPr>
        <p:blipFill rotWithShape="1">
          <a:blip r:embed="rId8">
            <a:extLst>
              <a:ext uri="{28A0092B-C50C-407E-A947-70E740481C1C}">
                <a14:useLocalDpi xmlns:a14="http://schemas.microsoft.com/office/drawing/2010/main" val="0"/>
              </a:ext>
            </a:extLst>
          </a:blip>
          <a:srcRect l="30045" t="64245" r="50697" b="17993"/>
          <a:stretch/>
        </p:blipFill>
        <p:spPr>
          <a:xfrm>
            <a:off x="718556" y="5638694"/>
            <a:ext cx="1235243" cy="1218134"/>
          </a:xfrm>
          <a:prstGeom prst="rect">
            <a:avLst/>
          </a:prstGeom>
        </p:spPr>
      </p:pic>
      <p:pic>
        <p:nvPicPr>
          <p:cNvPr id="20" name="Picture 19">
            <a:extLst>
              <a:ext uri="{FF2B5EF4-FFF2-40B4-BE49-F238E27FC236}">
                <a16:creationId xmlns:a16="http://schemas.microsoft.com/office/drawing/2014/main" id="{8A724EF6-023F-4C77-9D1A-63771A73D5F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4872" t="10927" r="13498" b="76507"/>
          <a:stretch/>
        </p:blipFill>
        <p:spPr>
          <a:xfrm>
            <a:off x="2260658" y="1761960"/>
            <a:ext cx="497306" cy="574517"/>
          </a:xfrm>
          <a:prstGeom prst="rect">
            <a:avLst/>
          </a:prstGeom>
        </p:spPr>
      </p:pic>
      <p:pic>
        <p:nvPicPr>
          <p:cNvPr id="24" name="Picture 23">
            <a:extLst>
              <a:ext uri="{FF2B5EF4-FFF2-40B4-BE49-F238E27FC236}">
                <a16:creationId xmlns:a16="http://schemas.microsoft.com/office/drawing/2014/main" id="{E2FEB489-DAF7-46C4-8AD6-04CF4C66A56B}"/>
              </a:ext>
            </a:extLst>
          </p:cNvPr>
          <p:cNvPicPr>
            <a:picLocks noChangeAspect="1"/>
          </p:cNvPicPr>
          <p:nvPr/>
        </p:nvPicPr>
        <p:blipFill>
          <a:blip r:embed="rId9" cstate="print">
            <a:biLevel thresh="75000"/>
            <a:extLst>
              <a:ext uri="{BEBA8EAE-BF5A-486C-A8C5-ECC9F3942E4B}">
                <a14:imgProps xmlns:a14="http://schemas.microsoft.com/office/drawing/2010/main">
                  <a14:imgLayer r:embed="rId10">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645197" y="4267231"/>
            <a:ext cx="669930" cy="689780"/>
          </a:xfrm>
          <a:prstGeom prst="rect">
            <a:avLst/>
          </a:prstGeom>
        </p:spPr>
      </p:pic>
      <p:pic>
        <p:nvPicPr>
          <p:cNvPr id="41986" name="Picture 2" descr="Machine Intelligente Icône D&amp;#39;apprentissage Définie. Symboles Pour  L&amp;#39;informatique, L&amp;#39;apprentissage, La Complexité, L&amp;#39;optimisation,  Statistiques, Robot, L&amp;#39;exploration De Données, Le Comportement, La Réalité  Virtuelle Clip Art Libres De Droits , Vecteurs ...">
            <a:extLst>
              <a:ext uri="{FF2B5EF4-FFF2-40B4-BE49-F238E27FC236}">
                <a16:creationId xmlns:a16="http://schemas.microsoft.com/office/drawing/2014/main" id="{BF1086D8-9CEC-4AB2-B76D-2C868F9229FA}"/>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81731" t="77427" r="3453" b="3932"/>
          <a:stretch/>
        </p:blipFill>
        <p:spPr bwMode="auto">
          <a:xfrm>
            <a:off x="2157665" y="5562998"/>
            <a:ext cx="703293" cy="626251"/>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Machine Intelligente Icône D&amp;#39;apprentissage Définie. Symboles Pour  L&amp;#39;informatique, L&amp;#39;apprentissage, La Complexité, L&amp;#39;optimisation,  Statistiques, Robot, L&amp;#39;exploration De Données, Le Comportement, La Réalité  Virtuelle Clip Art Libres De Droits , Vecteurs ...">
            <a:extLst>
              <a:ext uri="{FF2B5EF4-FFF2-40B4-BE49-F238E27FC236}">
                <a16:creationId xmlns:a16="http://schemas.microsoft.com/office/drawing/2014/main" id="{1A61A012-9DBD-4F02-A56A-16E47EBE33B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3409" t="34397" r="23181" b="46598"/>
          <a:stretch/>
        </p:blipFill>
        <p:spPr bwMode="auto">
          <a:xfrm>
            <a:off x="2645197" y="3004754"/>
            <a:ext cx="669930" cy="6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714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p:cNvGrpSpPr>
          <p:nvPr/>
        </p:nvGrpSpPr>
        <p:grpSpPr bwMode="auto">
          <a:xfrm>
            <a:off x="-9241419" y="-10391"/>
            <a:ext cx="9959975" cy="6858000"/>
            <a:chOff x="-902987" y="0"/>
            <a:chExt cx="9961092" cy="6858000"/>
          </a:xfrm>
          <a:solidFill>
            <a:schemeClr val="tx2">
              <a:lumMod val="60000"/>
              <a:lumOff val="40000"/>
            </a:schemeClr>
          </a:solidFill>
        </p:grpSpPr>
        <p:sp>
          <p:nvSpPr>
            <p:cNvPr id="8" name="Rectangle 7"/>
            <p:cNvSpPr/>
            <p:nvPr/>
          </p:nvSpPr>
          <p:spPr>
            <a:xfrm>
              <a:off x="-902987" y="0"/>
              <a:ext cx="9961092"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n w="0"/>
                <a:solidFill>
                  <a:schemeClr val="tx1"/>
                </a:solidFill>
                <a:effectLst>
                  <a:outerShdw blurRad="38100" dist="19050" dir="2700000" algn="tl" rotWithShape="0">
                    <a:schemeClr val="dk1">
                      <a:alpha val="40000"/>
                    </a:schemeClr>
                  </a:outerShdw>
                </a:effectLst>
              </a:endParaRPr>
            </a:p>
          </p:txBody>
        </p:sp>
        <p:sp>
          <p:nvSpPr>
            <p:cNvPr id="9" name="TextBox 45"/>
            <p:cNvSpPr txBox="1">
              <a:spLocks noChangeArrowheads="1"/>
            </p:cNvSpPr>
            <p:nvPr/>
          </p:nvSpPr>
          <p:spPr bwMode="auto">
            <a:xfrm rot="16200000">
              <a:off x="6082720" y="3296561"/>
              <a:ext cx="5159827" cy="6463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fr-FR" sz="3600" b="1" dirty="0">
                  <a:ln w="0"/>
                  <a:solidFill>
                    <a:schemeClr val="bg1"/>
                  </a:solidFill>
                  <a:effectLst>
                    <a:outerShdw blurRad="38100" dist="19050" dir="2700000" algn="tl" rotWithShape="0">
                      <a:schemeClr val="dk1">
                        <a:alpha val="40000"/>
                      </a:schemeClr>
                    </a:outerShdw>
                  </a:effectLst>
                  <a:latin typeface="Tw Cen MT" pitchFamily="34" charset="0"/>
                </a:rPr>
                <a:t>Introduction</a:t>
              </a:r>
            </a:p>
          </p:txBody>
        </p:sp>
      </p:grpSp>
      <p:graphicFrame>
        <p:nvGraphicFramePr>
          <p:cNvPr id="3" name="Diagram 2">
            <a:extLst>
              <a:ext uri="{FF2B5EF4-FFF2-40B4-BE49-F238E27FC236}">
                <a16:creationId xmlns:a16="http://schemas.microsoft.com/office/drawing/2014/main" id="{BF6AEA77-D810-4C90-85A9-756405043855}"/>
              </a:ext>
            </a:extLst>
          </p:cNvPr>
          <p:cNvGraphicFramePr/>
          <p:nvPr>
            <p:extLst>
              <p:ext uri="{D42A27DB-BD31-4B8C-83A1-F6EECF244321}">
                <p14:modId xmlns:p14="http://schemas.microsoft.com/office/powerpoint/2010/main" val="2080424728"/>
              </p:ext>
            </p:extLst>
          </p:nvPr>
        </p:nvGraphicFramePr>
        <p:xfrm>
          <a:off x="2481179" y="106423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ZoneTexte 5">
            <a:extLst>
              <a:ext uri="{FF2B5EF4-FFF2-40B4-BE49-F238E27FC236}">
                <a16:creationId xmlns:a16="http://schemas.microsoft.com/office/drawing/2014/main" id="{9CFD11D0-B2F2-4A98-90FF-9674C5347D69}"/>
              </a:ext>
            </a:extLst>
          </p:cNvPr>
          <p:cNvSpPr txBox="1"/>
          <p:nvPr/>
        </p:nvSpPr>
        <p:spPr>
          <a:xfrm>
            <a:off x="893394" y="567222"/>
            <a:ext cx="4872377" cy="861774"/>
          </a:xfrm>
          <a:prstGeom prst="rect">
            <a:avLst/>
          </a:prstGeom>
          <a:noFill/>
        </p:spPr>
        <p:txBody>
          <a:bodyPr wrap="square" rtlCol="0">
            <a:spAutoFit/>
          </a:bodyPr>
          <a:lstStyle/>
          <a:p>
            <a:r>
              <a:rPr lang="fr-FR" sz="3200" b="1" dirty="0">
                <a:solidFill>
                  <a:srgbClr val="002060"/>
                </a:solidFill>
                <a:latin typeface="Tw Cen MT" pitchFamily="34" charset="0"/>
                <a:cs typeface="Arial" panose="020B0604020202020204" pitchFamily="34" charset="0"/>
              </a:rPr>
              <a:t>Apprentissage supervisé:</a:t>
            </a:r>
          </a:p>
          <a:p>
            <a:endParaRPr lang="fr-FR" dirty="0">
              <a:solidFill>
                <a:schemeClr val="accent4"/>
              </a:solidFill>
            </a:endParaRPr>
          </a:p>
        </p:txBody>
      </p:sp>
      <p:pic>
        <p:nvPicPr>
          <p:cNvPr id="13" name="Picture 12">
            <a:extLst>
              <a:ext uri="{FF2B5EF4-FFF2-40B4-BE49-F238E27FC236}">
                <a16:creationId xmlns:a16="http://schemas.microsoft.com/office/drawing/2014/main" id="{A2AD4D05-1295-48A4-8058-32B6E88ADB4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8755777" y="0"/>
            <a:ext cx="2926086" cy="2194565"/>
          </a:xfrm>
          <a:prstGeom prst="rect">
            <a:avLst/>
          </a:prstGeom>
        </p:spPr>
      </p:pic>
      <p:pic>
        <p:nvPicPr>
          <p:cNvPr id="15" name="Picture 14">
            <a:extLst>
              <a:ext uri="{FF2B5EF4-FFF2-40B4-BE49-F238E27FC236}">
                <a16:creationId xmlns:a16="http://schemas.microsoft.com/office/drawing/2014/main" id="{3E5D2894-B8EC-4D22-93B3-8E0F74AA60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27101" y="3015915"/>
            <a:ext cx="2383437" cy="2416087"/>
          </a:xfrm>
          <a:prstGeom prst="rect">
            <a:avLst/>
          </a:prstGeom>
        </p:spPr>
      </p:pic>
      <p:pic>
        <p:nvPicPr>
          <p:cNvPr id="17" name="Picture 16">
            <a:extLst>
              <a:ext uri="{FF2B5EF4-FFF2-40B4-BE49-F238E27FC236}">
                <a16:creationId xmlns:a16="http://schemas.microsoft.com/office/drawing/2014/main" id="{8CF423FF-32D1-496A-A8FB-BB2D3CBD04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46230" y="4987590"/>
            <a:ext cx="3441813" cy="1774992"/>
          </a:xfrm>
          <a:prstGeom prst="rect">
            <a:avLst/>
          </a:prstGeom>
        </p:spPr>
      </p:pic>
      <p:pic>
        <p:nvPicPr>
          <p:cNvPr id="19" name="Picture 18">
            <a:extLst>
              <a:ext uri="{FF2B5EF4-FFF2-40B4-BE49-F238E27FC236}">
                <a16:creationId xmlns:a16="http://schemas.microsoft.com/office/drawing/2014/main" id="{B7479326-B519-4909-B4D1-AB718856085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2070" y="1998572"/>
            <a:ext cx="3844220" cy="1480534"/>
          </a:xfrm>
          <a:prstGeom prst="rect">
            <a:avLst/>
          </a:prstGeom>
        </p:spPr>
      </p:pic>
    </p:spTree>
    <p:extLst>
      <p:ext uri="{BB962C8B-B14F-4D97-AF65-F5344CB8AC3E}">
        <p14:creationId xmlns:p14="http://schemas.microsoft.com/office/powerpoint/2010/main" val="136192138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6518</TotalTime>
  <Words>4091</Words>
  <Application>Microsoft Office PowerPoint</Application>
  <PresentationFormat>Widescreen</PresentationFormat>
  <Paragraphs>418</Paragraphs>
  <Slides>59</Slides>
  <Notes>44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Arial</vt:lpstr>
      <vt:lpstr>Bahnschrift</vt:lpstr>
      <vt:lpstr>Calibri</vt:lpstr>
      <vt:lpstr>Calibri Light</vt:lpstr>
      <vt:lpstr>Century</vt:lpstr>
      <vt:lpstr>Century Gothic</vt:lpstr>
      <vt:lpstr>Helvetica</vt:lpstr>
      <vt:lpstr>Symbol</vt:lpstr>
      <vt:lpstr>Times New Roman</vt:lpstr>
      <vt:lpstr>Trk Skr Naskh</vt:lpstr>
      <vt:lpstr>Tw Cen MT</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rosanoser</dc:creator>
  <cp:lastModifiedBy>Abdellah Ahbar</cp:lastModifiedBy>
  <cp:revision>196</cp:revision>
  <dcterms:created xsi:type="dcterms:W3CDTF">2021-11-19T14:29:07Z</dcterms:created>
  <dcterms:modified xsi:type="dcterms:W3CDTF">2022-02-27T15:08:04Z</dcterms:modified>
</cp:coreProperties>
</file>